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8" r:id="rId1"/>
  </p:sldMasterIdLst>
  <p:notesMasterIdLst>
    <p:notesMasterId r:id="rId32"/>
  </p:notesMasterIdLst>
  <p:sldIdLst>
    <p:sldId id="276" r:id="rId2"/>
    <p:sldId id="257" r:id="rId3"/>
    <p:sldId id="286" r:id="rId4"/>
    <p:sldId id="301" r:id="rId5"/>
    <p:sldId id="299" r:id="rId6"/>
    <p:sldId id="289" r:id="rId7"/>
    <p:sldId id="298" r:id="rId8"/>
    <p:sldId id="300" r:id="rId9"/>
    <p:sldId id="290" r:id="rId10"/>
    <p:sldId id="275" r:id="rId11"/>
    <p:sldId id="279" r:id="rId12"/>
    <p:sldId id="283" r:id="rId13"/>
    <p:sldId id="288" r:id="rId14"/>
    <p:sldId id="281" r:id="rId15"/>
    <p:sldId id="280" r:id="rId16"/>
    <p:sldId id="291" r:id="rId17"/>
    <p:sldId id="285" r:id="rId18"/>
    <p:sldId id="292" r:id="rId19"/>
    <p:sldId id="302" r:id="rId20"/>
    <p:sldId id="303" r:id="rId21"/>
    <p:sldId id="304" r:id="rId22"/>
    <p:sldId id="284" r:id="rId23"/>
    <p:sldId id="305" r:id="rId24"/>
    <p:sldId id="287" r:id="rId25"/>
    <p:sldId id="308" r:id="rId26"/>
    <p:sldId id="293" r:id="rId27"/>
    <p:sldId id="306" r:id="rId28"/>
    <p:sldId id="307" r:id="rId29"/>
    <p:sldId id="266" r:id="rId30"/>
    <p:sldId id="296" r:id="rId31"/>
  </p:sldIdLst>
  <p:sldSz cx="12192000" cy="6858000"/>
  <p:notesSz cx="6858000" cy="9144000"/>
  <p:embeddedFontLst>
    <p:embeddedFont>
      <p:font typeface="Cambria Math" panose="02040503050406030204" pitchFamily="18" charset="0"/>
      <p:regular r:id="rId33"/>
    </p:embeddedFont>
    <p:embeddedFont>
      <p:font typeface="NanumSquareRoundOTF Bold" panose="020B0600000101010101" pitchFamily="34" charset="-127"/>
      <p:bold r:id="rId34"/>
    </p:embeddedFont>
    <p:embeddedFont>
      <p:font typeface="NanumSquareRoundOTF ExtraBold" panose="020B0600000101010101" pitchFamily="34" charset="-127"/>
      <p:bold r:id="rId35"/>
    </p:embeddedFont>
    <p:embeddedFont>
      <p:font typeface="나눔스퀘어" panose="020B0600000101010101" pitchFamily="50" charset="-127"/>
      <p:regular r:id="rId36"/>
    </p:embeddedFont>
    <p:embeddedFont>
      <p:font typeface="나눔스퀘어라운드OTF Bold" panose="020B0600000101010101" pitchFamily="34" charset="-127"/>
      <p:bold r:id="rId37"/>
    </p:embeddedFont>
    <p:embeddedFont>
      <p:font typeface="나눔스퀘어라운드OTF ExtraBold" panose="020B0600000101010101" pitchFamily="34" charset="-127"/>
      <p:bold r:id="rId38"/>
    </p:embeddedFont>
    <p:embeddedFont>
      <p:font typeface="나눔스퀘어라운드OTF Regular" panose="020B0600000101010101" pitchFamily="34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2F3"/>
    <a:srgbClr val="2E5495"/>
    <a:srgbClr val="AD2E68"/>
    <a:srgbClr val="21754F"/>
    <a:srgbClr val="5D31FF"/>
    <a:srgbClr val="E5A29F"/>
    <a:srgbClr val="ECECEC"/>
    <a:srgbClr val="FFFFDD"/>
    <a:srgbClr val="FFEEB9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33" autoAdjust="0"/>
  </p:normalViewPr>
  <p:slideViewPr>
    <p:cSldViewPr snapToGrid="0" showGuides="1">
      <p:cViewPr varScale="1">
        <p:scale>
          <a:sx n="88" d="100"/>
          <a:sy n="88" d="100"/>
        </p:scale>
        <p:origin x="1392" y="84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41BA6926-CA56-4BA5-B29F-36697DB80741}" type="datetimeFigureOut">
              <a:rPr lang="ko-KR" altLang="en-US" smtClean="0"/>
              <a:pPr/>
              <a:t>2023-05-18(Thu)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83F86EE5-AD4A-4410-B30C-7DEB3BA406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8704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07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164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4237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5238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366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670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7365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493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043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425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937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086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86EE5-AD4A-4410-B30C-7DEB3BA406B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957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D7D99-4700-C9D4-9F3B-B16426918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5E9BA7-3837-C5CC-CD5A-54955262E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59A375-67CC-A51C-B667-AB6C56206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EB547-4588-46CB-BFB3-81551DB03D87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EFA73E-EBD3-40E3-6BB0-5B4575363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C3BA1-6D15-14EB-9F30-C836B54DF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56349"/>
            <a:ext cx="2743200" cy="365125"/>
          </a:xfrm>
        </p:spPr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7128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ACC8FB-8F00-B12F-4CA2-DBFE3D117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0572F0-AEF2-0BE4-C4F1-2942BCE25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C54DC7-C62F-D043-FE64-D072517D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BF0D9-FF89-4563-AA31-881EAB4AF2B1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B96BBE-4BD2-3E11-65E8-6B535E4C2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AD02FB-9FD7-FA50-462F-01F7307E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17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65FEF0-53C7-FEE6-40E0-95DEAC1806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AFDD61-74B8-06C1-374C-E46D296CF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E05397-6412-2B28-6AF2-1E4780FFF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8F178-8A12-4323-850E-B9BBDF13A2A4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966F85-1DB5-3FC6-07C0-A97F36C69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99F7D6-C095-BCD1-E65C-5CE6A6E1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758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4B8BCF-D115-EF64-531B-7254C46EB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4BFD6C-2110-F6AD-90F7-42D042D22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5094F-E0EE-043E-BEB8-A310CFD02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2051D-658A-4D96-B24C-A1736D87F660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3EC50F-F80A-753E-09CA-63390408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4A8AAD-7D2C-DE4B-CC98-D1ABE7849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40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5DF5E-08E7-4AA1-99B5-44659A22E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19C1A2-A7A4-FFA4-DE6E-D20897AC3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6015F-49E6-F375-9C7B-AED828276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6EDBE-C621-4A58-8102-91BEA2A940D6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68572D-0A36-D090-572C-59F7602B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1EFDC1-BD50-EA13-3A27-608E7D69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93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31074A-98CD-1D73-BF4F-C18B9306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89E434-51FC-30F0-3910-DCCBABC7DD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162FA0-D1D4-D123-4549-53F448F68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345C62-C587-1837-D635-2C71F0E3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D21C8-8105-4506-B963-011AEF95C06D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7BA438-5491-F28F-7D65-AED9452C3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71EFBB-CDDF-AD0D-C48F-2130D027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639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31DA57-FF3A-B782-013D-15B58338A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915AD9-5A05-BC88-7850-BF3D7EABE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245545-93D6-385F-BEAF-BC2221B69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A0C4BD-278A-5C28-369C-7394ABD8C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18282-988F-67B9-44EE-E22D3D65F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22D6CF4-777B-5604-2456-440B2152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DE77D-994A-4151-9059-DF31854314C0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7B92654-A51A-A97C-C003-F9361EC7D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A98AFC-4AA3-C9DE-13BB-5983158B9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48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9624D-E26C-EF70-BF88-E291D1A3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BABC155-67FC-B561-0A69-1EB66AC92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D9876-F817-4630-B376-4443E61B5668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796268-0479-828C-86D2-5DC7DE11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B4020B-24C8-7EB7-748C-00088EFC8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82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83A141-782A-A2D8-5B1B-B1F3DB25A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90F-4B27-4845-A765-A35C2B9F86CB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09AF89-C678-7C78-2987-709B4A5A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BBD4D2-4860-BCF5-75B3-8AE510BB8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407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885181-AE1F-1702-F32E-85D0C491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DB5AAC-1D83-6076-F0D7-1C998B23D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33A6EE-763C-3CE2-FDC2-BB8B9E2F5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285C76-56E7-960D-A209-1E19FAE1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E131-68A0-4DD7-95EF-321B04508A70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A90508-6465-C415-232C-067E2AC02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2DB71E-4F08-12DA-0F9C-3C78F0547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866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568C9-A41E-F858-D6AA-DFA624EA6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9867F5-08FB-AD5F-A3B7-B70DA8642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A01F8B-2865-C94F-EF97-F7B06FD06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9C6139-22A1-274B-EB0C-3AC2BFCD8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57A1F-1682-4C54-A2CD-FD91761C637C}" type="datetime1">
              <a:rPr lang="ko-KR" altLang="en-US" smtClean="0"/>
              <a:t>2023-05-18(Thu)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974404-D1F3-0DD5-5034-7CE96D3CD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2DC804-B78A-973D-6583-F7EBF3870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97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AA34F9-72ED-962D-EB7F-2571D717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3E9803-3C49-0470-5A09-B330282C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89EC5-3089-1704-7148-4F165F12C1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44B7A2A0-D6F9-4011-91AA-CEC86876AA96}" type="datetime1">
              <a:rPr lang="ko-KR" altLang="en-US" smtClean="0"/>
              <a:t>2023-05-18(Thu)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843E4C-415D-CD1D-0C35-4FDC2AC070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5572BB-AA18-5693-ACCC-30CC71D002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3E7284E7-9848-4B77-BB8C-6EFA9CDFBA4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5132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gif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tensorflow.org/datasets/catalog/overview" TargetMode="Externa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9.jpe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54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6240034"/>
            <a:ext cx="12190476" cy="661707"/>
            <a:chOff x="0" y="9293155"/>
            <a:chExt cx="18285714" cy="99256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9293155"/>
              <a:ext cx="18285714" cy="99256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5336" y="2502672"/>
            <a:ext cx="6591017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000" kern="0" spc="-267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PEGASUS : </a:t>
            </a:r>
            <a:r>
              <a:rPr lang="en-US" sz="2600" kern="0" spc="-267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Pre-training with extracted </a:t>
            </a:r>
          </a:p>
          <a:p>
            <a:r>
              <a:rPr lang="en-US" sz="2600" kern="0" spc="-267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gap-sentences for abstractive summarization </a:t>
            </a:r>
            <a:endParaRPr lang="en-US" sz="26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545434" y="3339000"/>
            <a:ext cx="180000" cy="180000"/>
            <a:chOff x="6684303" y="5450549"/>
            <a:chExt cx="367910" cy="36791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684303" y="5450549"/>
              <a:ext cx="367910" cy="36791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13158" y="4461687"/>
            <a:ext cx="4671312" cy="7028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867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3</a:t>
            </a:r>
            <a:r>
              <a:rPr lang="ko-KR" altLang="en-US" sz="1867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조 </a:t>
            </a:r>
            <a:r>
              <a:rPr lang="ko-KR" altLang="en-US" sz="1867" dirty="0" err="1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스피드웨건</a:t>
            </a:r>
            <a:endParaRPr lang="en-US" altLang="ko-KR" sz="1867" dirty="0">
              <a:solidFill>
                <a:srgbClr val="E4EFF7"/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sz="500" dirty="0">
              <a:solidFill>
                <a:srgbClr val="E4EFF7"/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r>
              <a:rPr lang="en-US" altLang="ko-KR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</a:t>
            </a:r>
            <a:r>
              <a:rPr lang="ko-KR" altLang="en-US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기 분석 이은효</a:t>
            </a:r>
            <a:r>
              <a:rPr lang="en-US" altLang="ko-KR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, </a:t>
            </a:r>
            <a:r>
              <a:rPr lang="ko-KR" altLang="en-US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정재준</a:t>
            </a:r>
            <a:r>
              <a:rPr lang="en-US" altLang="ko-KR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, </a:t>
            </a:r>
            <a:r>
              <a:rPr lang="ko-KR" altLang="en-US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정지혜</a:t>
            </a:r>
            <a:r>
              <a:rPr lang="en-US" altLang="ko-KR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, </a:t>
            </a:r>
            <a:r>
              <a:rPr lang="ko-KR" altLang="en-US" sz="1600" dirty="0">
                <a:solidFill>
                  <a:srgbClr val="E4EFF7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최영우</a:t>
            </a:r>
            <a:endParaRPr lang="en-US" altLang="ko-KR" sz="1600" dirty="0">
              <a:solidFill>
                <a:srgbClr val="E4EFF7"/>
              </a:solidFill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513158" y="1519145"/>
            <a:ext cx="2910620" cy="656558"/>
            <a:chOff x="1379795" y="1697034"/>
            <a:chExt cx="4365930" cy="98483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9795" y="1697034"/>
              <a:ext cx="4365930" cy="984837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912884" y="1614925"/>
            <a:ext cx="2111167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274C87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NanumSquareRoundOTF Bold" pitchFamily="34" charset="0"/>
              </a:rPr>
              <a:t>20</a:t>
            </a:r>
            <a:r>
              <a:rPr lang="ko-KR" altLang="en-US" sz="1400" dirty="0">
                <a:solidFill>
                  <a:srgbClr val="274C87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NanumSquareRoundOTF Bold" pitchFamily="34" charset="0"/>
              </a:rPr>
              <a:t>기</a:t>
            </a:r>
            <a:r>
              <a:rPr lang="en-US" altLang="ko-KR" sz="1400" dirty="0">
                <a:solidFill>
                  <a:srgbClr val="274C87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NanumSquareRoundOTF Bold" pitchFamily="34" charset="0"/>
              </a:rPr>
              <a:t> </a:t>
            </a:r>
            <a:r>
              <a:rPr lang="ko-KR" altLang="en-US" sz="1400" dirty="0">
                <a:solidFill>
                  <a:srgbClr val="274C87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NanumSquareRoundOTF Bold" pitchFamily="34" charset="0"/>
              </a:rPr>
              <a:t>분석 팀별 논문 </a:t>
            </a:r>
            <a:r>
              <a:rPr lang="en-US" sz="1400" dirty="0" err="1">
                <a:solidFill>
                  <a:srgbClr val="274C87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NanumSquareRoundOTF Bold" pitchFamily="34" charset="0"/>
              </a:rPr>
              <a:t>발표</a:t>
            </a:r>
            <a:endParaRPr lang="en-US" sz="12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grpSp>
        <p:nvGrpSpPr>
          <p:cNvPr id="1005" name="그룹 1005"/>
          <p:cNvGrpSpPr/>
          <p:nvPr/>
        </p:nvGrpSpPr>
        <p:grpSpPr>
          <a:xfrm>
            <a:off x="7214306" y="1948172"/>
            <a:ext cx="4114286" cy="2878801"/>
            <a:chOff x="10821458" y="2922258"/>
            <a:chExt cx="6171429" cy="4318201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21458" y="2922258"/>
              <a:ext cx="6171429" cy="4318201"/>
            </a:xfrm>
            <a:prstGeom prst="rect">
              <a:avLst/>
            </a:prstGeom>
          </p:spPr>
        </p:pic>
      </p:grpSp>
      <p:grpSp>
        <p:nvGrpSpPr>
          <p:cNvPr id="4" name="그룹 1004">
            <a:extLst>
              <a:ext uri="{FF2B5EF4-FFF2-40B4-BE49-F238E27FC236}">
                <a16:creationId xmlns:a16="http://schemas.microsoft.com/office/drawing/2014/main" id="{94E2E9FF-A125-2AF1-2B15-E8F8DECF4F1D}"/>
              </a:ext>
            </a:extLst>
          </p:cNvPr>
          <p:cNvGrpSpPr/>
          <p:nvPr/>
        </p:nvGrpSpPr>
        <p:grpSpPr>
          <a:xfrm>
            <a:off x="11003660" y="6349140"/>
            <a:ext cx="1009629" cy="330853"/>
            <a:chOff x="16505490" y="9541295"/>
            <a:chExt cx="1514443" cy="496280"/>
          </a:xfrm>
        </p:grpSpPr>
        <p:pic>
          <p:nvPicPr>
            <p:cNvPr id="6" name="Object 14">
              <a:extLst>
                <a:ext uri="{FF2B5EF4-FFF2-40B4-BE49-F238E27FC236}">
                  <a16:creationId xmlns:a16="http://schemas.microsoft.com/office/drawing/2014/main" id="{A2C6E5F5-2576-A6BA-28B5-D3A059326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2599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Transfer Learning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E83D81D-A59B-4A79-68E1-B7B404FECB0D}"/>
              </a:ext>
            </a:extLst>
          </p:cNvPr>
          <p:cNvSpPr/>
          <p:nvPr/>
        </p:nvSpPr>
        <p:spPr>
          <a:xfrm>
            <a:off x="1163952" y="3071650"/>
            <a:ext cx="1380423" cy="829952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Dataset 1</a:t>
            </a:r>
            <a:endParaRPr lang="ko-KR" altLang="en-US" sz="1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AC80694-8497-424A-F1BC-567F26C289E0}"/>
              </a:ext>
            </a:extLst>
          </p:cNvPr>
          <p:cNvSpPr/>
          <p:nvPr/>
        </p:nvSpPr>
        <p:spPr>
          <a:xfrm>
            <a:off x="4044906" y="3222873"/>
            <a:ext cx="1093509" cy="67872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System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Task 1</a:t>
            </a:r>
            <a:endParaRPr lang="ko-KR" altLang="en-US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72CCC0B-71BA-2AD1-C839-FF0523BE7F0C}"/>
              </a:ext>
            </a:extLst>
          </p:cNvPr>
          <p:cNvSpPr/>
          <p:nvPr/>
        </p:nvSpPr>
        <p:spPr>
          <a:xfrm>
            <a:off x="2896770" y="3298286"/>
            <a:ext cx="641166" cy="603316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DC12F9-3232-AE56-C64E-6C1FB372C2CB}"/>
              </a:ext>
            </a:extLst>
          </p:cNvPr>
          <p:cNvSpPr txBox="1"/>
          <p:nvPr/>
        </p:nvSpPr>
        <p:spPr>
          <a:xfrm>
            <a:off x="2421124" y="1290100"/>
            <a:ext cx="15924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Traditional ML</a:t>
            </a:r>
            <a:endParaRPr lang="ko-KR" altLang="en-US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A8503D-2959-8740-B85D-00F03F307FA1}"/>
              </a:ext>
            </a:extLst>
          </p:cNvPr>
          <p:cNvSpPr txBox="1"/>
          <p:nvPr/>
        </p:nvSpPr>
        <p:spPr>
          <a:xfrm>
            <a:off x="8177273" y="1297753"/>
            <a:ext cx="19795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Transfer Learning</a:t>
            </a:r>
            <a:endParaRPr lang="ko-KR" altLang="en-US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3C33B13-9168-5CDB-4B26-83E9C07EA5C2}"/>
              </a:ext>
            </a:extLst>
          </p:cNvPr>
          <p:cNvSpPr/>
          <p:nvPr/>
        </p:nvSpPr>
        <p:spPr>
          <a:xfrm>
            <a:off x="1163952" y="4349996"/>
            <a:ext cx="1380423" cy="829952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Dataset 2</a:t>
            </a:r>
            <a:endParaRPr lang="ko-KR" altLang="en-US" sz="1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3E2091F-F4D6-8F27-77FC-BFC03D806629}"/>
              </a:ext>
            </a:extLst>
          </p:cNvPr>
          <p:cNvSpPr/>
          <p:nvPr/>
        </p:nvSpPr>
        <p:spPr>
          <a:xfrm>
            <a:off x="4044906" y="4501219"/>
            <a:ext cx="1093509" cy="67872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System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Task 2</a:t>
            </a:r>
            <a:endParaRPr lang="ko-KR" altLang="en-US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254C6E1-55FE-32D9-64AC-3FF7D763703A}"/>
              </a:ext>
            </a:extLst>
          </p:cNvPr>
          <p:cNvSpPr/>
          <p:nvPr/>
        </p:nvSpPr>
        <p:spPr>
          <a:xfrm>
            <a:off x="2896770" y="4576632"/>
            <a:ext cx="641166" cy="603316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189F3563-E33C-DE0E-CA0A-A8509103F915}"/>
              </a:ext>
            </a:extLst>
          </p:cNvPr>
          <p:cNvSpPr/>
          <p:nvPr/>
        </p:nvSpPr>
        <p:spPr>
          <a:xfrm>
            <a:off x="7075343" y="2762362"/>
            <a:ext cx="1380423" cy="829952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Dataset 1</a:t>
            </a:r>
            <a:endParaRPr lang="ko-KR" altLang="en-US" sz="1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6C19768-63B0-F5AC-CA56-8CBEE991970E}"/>
              </a:ext>
            </a:extLst>
          </p:cNvPr>
          <p:cNvSpPr/>
          <p:nvPr/>
        </p:nvSpPr>
        <p:spPr>
          <a:xfrm>
            <a:off x="9934539" y="2814156"/>
            <a:ext cx="1093509" cy="67872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System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Task 1</a:t>
            </a:r>
            <a:endParaRPr lang="ko-KR" altLang="en-US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39A12E21-3AF1-F379-1C74-EB2BE03DB7E8}"/>
              </a:ext>
            </a:extLst>
          </p:cNvPr>
          <p:cNvSpPr/>
          <p:nvPr/>
        </p:nvSpPr>
        <p:spPr>
          <a:xfrm>
            <a:off x="8866528" y="2906727"/>
            <a:ext cx="641166" cy="603316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3062B2D-BC3D-D6F1-9AF1-CCBC92F1364D}"/>
              </a:ext>
            </a:extLst>
          </p:cNvPr>
          <p:cNvSpPr/>
          <p:nvPr/>
        </p:nvSpPr>
        <p:spPr>
          <a:xfrm>
            <a:off x="7075343" y="5028725"/>
            <a:ext cx="1380423" cy="829952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Dataset 2</a:t>
            </a:r>
            <a:endParaRPr lang="ko-KR" altLang="en-US" sz="1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546984E-77D5-1FE7-DBA4-C184206357AA}"/>
              </a:ext>
            </a:extLst>
          </p:cNvPr>
          <p:cNvSpPr/>
          <p:nvPr/>
        </p:nvSpPr>
        <p:spPr>
          <a:xfrm>
            <a:off x="9970431" y="5179948"/>
            <a:ext cx="1093509" cy="67872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System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Task 2</a:t>
            </a:r>
            <a:endParaRPr lang="ko-KR" altLang="en-US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D7D85BD-A2D6-EA80-C63A-90BA70871A0D}"/>
              </a:ext>
            </a:extLst>
          </p:cNvPr>
          <p:cNvSpPr/>
          <p:nvPr/>
        </p:nvSpPr>
        <p:spPr>
          <a:xfrm>
            <a:off x="8866528" y="5179948"/>
            <a:ext cx="641166" cy="603316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D41A46F0-54FD-8FB9-F679-54096E21F8CF}"/>
              </a:ext>
            </a:extLst>
          </p:cNvPr>
          <p:cNvSpPr/>
          <p:nvPr/>
        </p:nvSpPr>
        <p:spPr>
          <a:xfrm rot="5400000">
            <a:off x="10324432" y="4616088"/>
            <a:ext cx="385509" cy="504951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24" name="원통형 1023">
            <a:extLst>
              <a:ext uri="{FF2B5EF4-FFF2-40B4-BE49-F238E27FC236}">
                <a16:creationId xmlns:a16="http://schemas.microsoft.com/office/drawing/2014/main" id="{8C13103D-E47D-C69A-71EB-00941283FD6E}"/>
              </a:ext>
            </a:extLst>
          </p:cNvPr>
          <p:cNvSpPr/>
          <p:nvPr/>
        </p:nvSpPr>
        <p:spPr>
          <a:xfrm>
            <a:off x="9867162" y="4085930"/>
            <a:ext cx="1300055" cy="500973"/>
          </a:xfrm>
          <a:prstGeom prst="can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Knowledge</a:t>
            </a:r>
            <a:endParaRPr lang="ko-KR" altLang="en-US" sz="1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25" name="화살표: 오른쪽 1024">
            <a:extLst>
              <a:ext uri="{FF2B5EF4-FFF2-40B4-BE49-F238E27FC236}">
                <a16:creationId xmlns:a16="http://schemas.microsoft.com/office/drawing/2014/main" id="{C9C63A0B-FA25-FF8E-933B-86EAE77DD3BD}"/>
              </a:ext>
            </a:extLst>
          </p:cNvPr>
          <p:cNvSpPr/>
          <p:nvPr/>
        </p:nvSpPr>
        <p:spPr>
          <a:xfrm rot="5400000">
            <a:off x="10331125" y="3569107"/>
            <a:ext cx="385510" cy="504951"/>
          </a:xfrm>
          <a:prstGeom prst="rightArrow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EEC09367-76A6-4FE8-65F7-AF44962A4330}"/>
              </a:ext>
            </a:extLst>
          </p:cNvPr>
          <p:cNvSpPr txBox="1"/>
          <p:nvPr/>
        </p:nvSpPr>
        <p:spPr>
          <a:xfrm>
            <a:off x="1960522" y="1815438"/>
            <a:ext cx="2513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독립적으로 훈련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Single task learning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3327B04-C7D5-A4FD-387F-2DE5387360B2}"/>
              </a:ext>
            </a:extLst>
          </p:cNvPr>
          <p:cNvSpPr txBox="1"/>
          <p:nvPr/>
        </p:nvSpPr>
        <p:spPr>
          <a:xfrm>
            <a:off x="7343533" y="1770541"/>
            <a:ext cx="36470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이전에 학습된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task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의존하여 새로 학습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비용 절약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향상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Pre-training, Fine-tuning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56ADF9-3123-1560-D532-965989831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196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A5A9FA-F4F4-2E00-BEF1-ED2217A8F57E}"/>
              </a:ext>
            </a:extLst>
          </p:cNvPr>
          <p:cNvSpPr/>
          <p:nvPr/>
        </p:nvSpPr>
        <p:spPr>
          <a:xfrm>
            <a:off x="152400" y="1762125"/>
            <a:ext cx="11887200" cy="93831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4" y="405882"/>
            <a:ext cx="3164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Objectives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4C1A0-0D73-3D18-695D-A631F3CB3D73}"/>
              </a:ext>
            </a:extLst>
          </p:cNvPr>
          <p:cNvSpPr txBox="1"/>
          <p:nvPr/>
        </p:nvSpPr>
        <p:spPr>
          <a:xfrm>
            <a:off x="2466974" y="3655050"/>
            <a:ext cx="76232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가설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Downstream task(summarization)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유사할수록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fine-tuning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성능이 향상될 것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799C9F-CD66-3029-F7EC-3E9E39829C48}"/>
              </a:ext>
            </a:extLst>
          </p:cNvPr>
          <p:cNvSpPr txBox="1"/>
          <p:nvPr/>
        </p:nvSpPr>
        <p:spPr>
          <a:xfrm>
            <a:off x="1646190" y="2081127"/>
            <a:ext cx="8899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KEY :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abstractive text summarization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성능을 높일 수 있는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objectives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는 무엇일까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8F01D6-0F32-F5DB-981F-B8E1AAA04214}"/>
              </a:ext>
            </a:extLst>
          </p:cNvPr>
          <p:cNvSpPr txBox="1"/>
          <p:nvPr/>
        </p:nvSpPr>
        <p:spPr>
          <a:xfrm>
            <a:off x="2694946" y="4239716"/>
            <a:ext cx="70000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새로운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Objective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dirty="0"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GSG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제안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(BERT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marking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방식인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MLM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비교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247BEF-58D9-A82F-9081-E4E254DD7F60}"/>
              </a:ext>
            </a:extLst>
          </p:cNvPr>
          <p:cNvSpPr txBox="1"/>
          <p:nvPr/>
        </p:nvSpPr>
        <p:spPr>
          <a:xfrm>
            <a:off x="4327115" y="4824382"/>
            <a:ext cx="36974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유사한 모델을 만들기 위해 노력</a:t>
            </a: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E117BDC-8CCC-2665-3445-3FC4CDB69A45}"/>
              </a:ext>
            </a:extLst>
          </p:cNvPr>
          <p:cNvSpPr/>
          <p:nvPr/>
        </p:nvSpPr>
        <p:spPr>
          <a:xfrm rot="5400000">
            <a:off x="5740020" y="2784890"/>
            <a:ext cx="731009" cy="504951"/>
          </a:xfrm>
          <a:prstGeom prst="rightArrow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E58F7C85-B92C-0EAF-17B6-EC3F53CC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309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62E2C-4EAD-2246-AB56-877FADE1F601}"/>
              </a:ext>
            </a:extLst>
          </p:cNvPr>
          <p:cNvSpPr txBox="1"/>
          <p:nvPr/>
        </p:nvSpPr>
        <p:spPr>
          <a:xfrm>
            <a:off x="436104" y="405882"/>
            <a:ext cx="4059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Gap Sentences Generation(GSG)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3F0A25B-74B2-8957-E047-5C124C770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61" y="2192289"/>
            <a:ext cx="5486844" cy="1903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3E5B2A-D763-43A5-ED23-F76098DDB45D}"/>
              </a:ext>
            </a:extLst>
          </p:cNvPr>
          <p:cNvSpPr txBox="1"/>
          <p:nvPr/>
        </p:nvSpPr>
        <p:spPr>
          <a:xfrm>
            <a:off x="1755792" y="1446983"/>
            <a:ext cx="3174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MLM(masked</a:t>
            </a:r>
            <a:r>
              <a:rPr lang="ko-KR" altLang="en-US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Language Model)</a:t>
            </a:r>
            <a:endParaRPr lang="ko-KR" altLang="en-US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BBE470-B0D8-4027-032F-FA291BD71409}"/>
              </a:ext>
            </a:extLst>
          </p:cNvPr>
          <p:cNvSpPr txBox="1"/>
          <p:nvPr/>
        </p:nvSpPr>
        <p:spPr>
          <a:xfrm>
            <a:off x="7595424" y="1452780"/>
            <a:ext cx="32399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GSG(Gap Sentences Generation)</a:t>
            </a:r>
            <a:endParaRPr lang="ko-KR" altLang="en-US" sz="1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5DA70B-3B7A-D0C4-17C6-9F07C84CDC5F}"/>
              </a:ext>
            </a:extLst>
          </p:cNvPr>
          <p:cNvSpPr txBox="1"/>
          <p:nvPr/>
        </p:nvSpPr>
        <p:spPr>
          <a:xfrm>
            <a:off x="1547182" y="2428402"/>
            <a:ext cx="36478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 is mythical. It is pure white.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CADEEC-FABD-A1C6-0495-52C09C523611}"/>
              </a:ext>
            </a:extLst>
          </p:cNvPr>
          <p:cNvSpPr txBox="1"/>
          <p:nvPr/>
        </p:nvSpPr>
        <p:spPr>
          <a:xfrm>
            <a:off x="1418595" y="3034387"/>
            <a:ext cx="3905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 is </a:t>
            </a:r>
            <a:r>
              <a:rPr lang="en-US" altLang="ko-KR" sz="1600" dirty="0">
                <a:solidFill>
                  <a:srgbClr val="2E5495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[mask1]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. It is </a:t>
            </a:r>
            <a:r>
              <a:rPr lang="en-US" altLang="ko-KR" sz="1600" dirty="0">
                <a:solidFill>
                  <a:srgbClr val="2E5495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[mask2]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white.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FF154F-FC2D-5596-093C-F3752140A6D0}"/>
              </a:ext>
            </a:extLst>
          </p:cNvPr>
          <p:cNvSpPr txBox="1"/>
          <p:nvPr/>
        </p:nvSpPr>
        <p:spPr>
          <a:xfrm>
            <a:off x="705493" y="4361488"/>
            <a:ext cx="509381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285750" indent="-285750">
              <a:buFontTx/>
              <a:buChar char="-"/>
            </a:pPr>
            <a:r>
              <a:rPr lang="ko-KR" altLang="en-US" sz="1500" dirty="0"/>
              <a:t>단어 단위로 랜덤하게 </a:t>
            </a:r>
            <a:r>
              <a:rPr lang="en-US" altLang="ko-KR" sz="1500" dirty="0"/>
              <a:t>masking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/>
              <a:t>위 </a:t>
            </a:r>
            <a:r>
              <a:rPr lang="en-US" altLang="ko-KR" sz="1500" dirty="0"/>
              <a:t>task</a:t>
            </a:r>
            <a:r>
              <a:rPr lang="ko-KR" altLang="en-US" sz="1500" dirty="0"/>
              <a:t>를 반복하여 </a:t>
            </a:r>
            <a:r>
              <a:rPr lang="en-US" altLang="ko-KR" sz="1500" dirty="0"/>
              <a:t>general linguistic knowledge</a:t>
            </a:r>
            <a:r>
              <a:rPr lang="ko-KR" altLang="en-US" sz="1500" dirty="0"/>
              <a:t>를 </a:t>
            </a:r>
            <a:br>
              <a:rPr lang="en-US" altLang="ko-KR" sz="1500" dirty="0"/>
            </a:br>
            <a:r>
              <a:rPr lang="ko-KR" altLang="en-US" sz="1500" dirty="0"/>
              <a:t>가지고 있다라고 생각</a:t>
            </a:r>
            <a:endParaRPr lang="en-US" altLang="ko-KR" sz="1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9C8497-6BD3-4A29-BC1E-36675EDA0004}"/>
              </a:ext>
            </a:extLst>
          </p:cNvPr>
          <p:cNvSpPr txBox="1"/>
          <p:nvPr/>
        </p:nvSpPr>
        <p:spPr>
          <a:xfrm>
            <a:off x="6471961" y="4364779"/>
            <a:ext cx="562614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285750" indent="-285750">
              <a:buFontTx/>
              <a:buChar char="-"/>
            </a:pPr>
            <a:r>
              <a:rPr lang="ko-KR" altLang="en-US" sz="1500" dirty="0"/>
              <a:t>문장 단위로 </a:t>
            </a:r>
            <a:r>
              <a:rPr lang="en-US" altLang="ko-KR" sz="1500" dirty="0"/>
              <a:t>masking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/>
              <a:t>추측하는 문장이 중요할수록 핵심 </a:t>
            </a:r>
            <a:r>
              <a:rPr lang="en-US" altLang="ko-KR" sz="1500" dirty="0"/>
              <a:t>task</a:t>
            </a:r>
            <a:r>
              <a:rPr lang="ko-KR" altLang="en-US" sz="1500" dirty="0"/>
              <a:t>인 </a:t>
            </a:r>
            <a:r>
              <a:rPr lang="en-US" altLang="ko-KR" sz="1500" dirty="0"/>
              <a:t>summarization</a:t>
            </a:r>
            <a:r>
              <a:rPr lang="ko-KR" altLang="en-US" sz="1500" dirty="0"/>
              <a:t>에 </a:t>
            </a:r>
            <a:br>
              <a:rPr lang="en-US" altLang="ko-KR" sz="1500" dirty="0"/>
            </a:br>
            <a:r>
              <a:rPr lang="ko-KR" altLang="en-US" sz="1500" dirty="0" err="1"/>
              <a:t>가까워짐</a:t>
            </a:r>
            <a:endParaRPr lang="en-US" altLang="ko-KR" sz="1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64793B-C1B5-C4D8-C20F-D2AC923F3708}"/>
              </a:ext>
            </a:extLst>
          </p:cNvPr>
          <p:cNvSpPr txBox="1"/>
          <p:nvPr/>
        </p:nvSpPr>
        <p:spPr>
          <a:xfrm>
            <a:off x="6834211" y="5576351"/>
            <a:ext cx="4242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u="sng" dirty="0"/>
              <a:t>문장의 중요성</a:t>
            </a:r>
            <a:r>
              <a:rPr lang="ko-KR" altLang="en-US" dirty="0"/>
              <a:t>을 어떻게 판단할 수 있을까</a:t>
            </a:r>
            <a:r>
              <a:rPr lang="en-US" altLang="ko-KR" dirty="0"/>
              <a:t>?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59FC08-0A92-D273-1B1A-A2A17AE17A72}"/>
              </a:ext>
            </a:extLst>
          </p:cNvPr>
          <p:cNvSpPr/>
          <p:nvPr/>
        </p:nvSpPr>
        <p:spPr>
          <a:xfrm>
            <a:off x="805277" y="2086155"/>
            <a:ext cx="4994030" cy="161353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EC5E0B8C-341B-FFEA-FB4E-95530EB8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43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62E2C-4EAD-2246-AB56-877FADE1F601}"/>
              </a:ext>
            </a:extLst>
          </p:cNvPr>
          <p:cNvSpPr txBox="1"/>
          <p:nvPr/>
        </p:nvSpPr>
        <p:spPr>
          <a:xfrm>
            <a:off x="436104" y="405882"/>
            <a:ext cx="4059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Gap Sentences Generation(GSG)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154C55-7824-DA02-26BC-C09F3285C33B}"/>
              </a:ext>
            </a:extLst>
          </p:cNvPr>
          <p:cNvSpPr txBox="1"/>
          <p:nvPr/>
        </p:nvSpPr>
        <p:spPr>
          <a:xfrm>
            <a:off x="538633" y="1275807"/>
            <a:ext cx="1587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ROUGE-F1</a:t>
            </a:r>
            <a:endParaRPr lang="ko-KR" altLang="en-US" sz="1600" b="1" dirty="0">
              <a:highlight>
                <a:srgbClr val="CFE2F3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F6460-B9D8-E9A4-F9BE-52ACB93C0E00}"/>
              </a:ext>
            </a:extLst>
          </p:cNvPr>
          <p:cNvSpPr txBox="1"/>
          <p:nvPr/>
        </p:nvSpPr>
        <p:spPr>
          <a:xfrm>
            <a:off x="568231" y="1711642"/>
            <a:ext cx="62930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ROUGE(Recall-Oriented Understudy for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Gisting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Evaluation) &amp; F1 score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422051-6036-9F41-1EF5-98398E52AB6D}"/>
              </a:ext>
            </a:extLst>
          </p:cNvPr>
          <p:cNvSpPr txBox="1"/>
          <p:nvPr/>
        </p:nvSpPr>
        <p:spPr>
          <a:xfrm>
            <a:off x="568231" y="2462483"/>
            <a:ext cx="93696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ROUGE</a:t>
            </a:r>
          </a:p>
          <a:p>
            <a:r>
              <a:rPr lang="en-US" altLang="ko-KR" sz="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Text summarization, machine translation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같은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generation task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평가하기 위해 사용되는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metric</a:t>
            </a:r>
          </a:p>
          <a:p>
            <a:pPr marL="285750" indent="-285750">
              <a:buFontTx/>
              <a:buChar char="-"/>
            </a:pP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사람이 요약한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Reference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정보와 모델이 생성한 요약 정보를 비교하여 성능 계산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다양한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variation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존재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(ex. ROUGE-N, ROUGE-L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AEA3A05-DA98-52B6-9733-77544AAFCC23}"/>
                  </a:ext>
                </a:extLst>
              </p:cNvPr>
              <p:cNvSpPr txBox="1"/>
              <p:nvPr/>
            </p:nvSpPr>
            <p:spPr>
              <a:xfrm>
                <a:off x="7013666" y="1533067"/>
                <a:ext cx="3629025" cy="664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ko-KR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𝑠𝑐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ore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𝑝𝑟𝑒𝑐𝑖𝑠𝑖𝑜𝑛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𝑝𝑟𝑒𝑐𝑖𝑠𝑖𝑜𝑛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AEA3A05-DA98-52B6-9733-77544AAFCC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3666" y="1533067"/>
                <a:ext cx="3629025" cy="66492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9A6B888-C057-91B0-7924-65F9E8D54A32}"/>
              </a:ext>
            </a:extLst>
          </p:cNvPr>
          <p:cNvSpPr txBox="1"/>
          <p:nvPr/>
        </p:nvSpPr>
        <p:spPr>
          <a:xfrm>
            <a:off x="568231" y="4011843"/>
            <a:ext cx="45092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ex. ROUGE-1 : unigram</a:t>
            </a:r>
          </a:p>
          <a:p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정답문장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(A)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나는 학교에 주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 간다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생성문장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교수님은 학교에 주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 간다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CFF854F-E996-90DC-7372-8BFA7A5656D8}"/>
                  </a:ext>
                </a:extLst>
              </p:cNvPr>
              <p:cNvSpPr txBox="1"/>
              <p:nvPr/>
            </p:nvSpPr>
            <p:spPr>
              <a:xfrm>
                <a:off x="3921654" y="4066793"/>
                <a:ext cx="4104525" cy="11159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𝑁</m:t>
                          </m:r>
                        </m:e>
                        <m: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𝐴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7</m:t>
                      </m:r>
                    </m:oMath>
                  </m:oMathPara>
                </a14:m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𝑁</m:t>
                          </m:r>
                        </m:e>
                        <m:sub>
                          <m:r>
                            <a:rPr lang="ko-KR" altLang="en-US" sz="1600" i="1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학</m:t>
                          </m:r>
                          <m:r>
                            <a:rPr lang="ko-KR" altLang="en-US" sz="160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교</m:t>
                          </m:r>
                          <m:r>
                            <a:rPr lang="ko-KR" altLang="en-US" sz="1600" i="1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에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  </m:t>
                          </m:r>
                          <m:r>
                            <a:rPr lang="ko-KR" altLang="en-US" sz="1600" i="1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주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  </m:t>
                          </m:r>
                          <m:r>
                            <a:rPr lang="ko-KR" altLang="en-US" sz="1600" i="1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일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 </m:t>
                          </m:r>
                          <m:r>
                            <a:rPr lang="ko-KR" altLang="en-US" sz="1600" i="1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간</m:t>
                          </m:r>
                          <m:r>
                            <a:rPr lang="ko-KR" altLang="en-US" sz="160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다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5</m:t>
                      </m:r>
                    </m:oMath>
                  </m:oMathPara>
                </a14:m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𝑅𝑂𝑈𝐺𝐸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1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f>
                        <m:f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fPr>
                        <m:num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5</m:t>
                          </m:r>
                        </m:num>
                        <m:den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7</m:t>
                          </m:r>
                        </m:den>
                      </m:f>
                    </m:oMath>
                  </m:oMathPara>
                </a14:m>
                <a:endPara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CFF854F-E996-90DC-7372-8BFA7A5656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1654" y="4066793"/>
                <a:ext cx="4104525" cy="111594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6F0CFF3C-D942-18FE-4383-F3461FC5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80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7F9D90-F761-4E63-FC61-7C40EDCE2663}"/>
              </a:ext>
            </a:extLst>
          </p:cNvPr>
          <p:cNvSpPr txBox="1"/>
          <p:nvPr/>
        </p:nvSpPr>
        <p:spPr>
          <a:xfrm>
            <a:off x="436104" y="1340463"/>
            <a:ext cx="3427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[Important Sentence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고르는 방식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28974C-17E7-85FC-06A3-2B66FF44E9E7}"/>
              </a:ext>
            </a:extLst>
          </p:cNvPr>
          <p:cNvSpPr txBox="1"/>
          <p:nvPr/>
        </p:nvSpPr>
        <p:spPr>
          <a:xfrm>
            <a:off x="436104" y="405882"/>
            <a:ext cx="4059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Gap Sentences Generation(GSG)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EB1918-4316-2FA3-81E7-7EE4B8928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4613" y="1571925"/>
            <a:ext cx="3929185" cy="23503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B2C470C-7E2B-E55B-178A-9E4FF4763413}"/>
              </a:ext>
            </a:extLst>
          </p:cNvPr>
          <p:cNvSpPr txBox="1"/>
          <p:nvPr/>
        </p:nvSpPr>
        <p:spPr>
          <a:xfrm>
            <a:off x="7563969" y="4079763"/>
            <a:ext cx="42704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sz="1300" dirty="0"/>
              <a:t>↑ </a:t>
            </a:r>
            <a:r>
              <a:rPr lang="en-US" altLang="ko-KR" sz="1300" dirty="0"/>
              <a:t>Pretraining </a:t>
            </a:r>
            <a:r>
              <a:rPr lang="ko-KR" altLang="en-US" sz="1300" dirty="0"/>
              <a:t>에 이용되는 </a:t>
            </a:r>
            <a:r>
              <a:rPr lang="en-US" altLang="ko-KR" sz="1300" dirty="0"/>
              <a:t>C4 corpus dataset</a:t>
            </a:r>
            <a:r>
              <a:rPr lang="ko-KR" altLang="en-US" sz="1300" dirty="0"/>
              <a:t>에서의 예시</a:t>
            </a:r>
            <a:endParaRPr lang="en-US" altLang="ko-KR" sz="13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17DE67-5817-C233-B50A-7CD0BA57CDFB}"/>
              </a:ext>
            </a:extLst>
          </p:cNvPr>
          <p:cNvSpPr txBox="1"/>
          <p:nvPr/>
        </p:nvSpPr>
        <p:spPr>
          <a:xfrm>
            <a:off x="470667" y="1932839"/>
            <a:ext cx="6888145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1) </a:t>
            </a:r>
            <a:r>
              <a:rPr lang="en-US" altLang="ko-KR" sz="1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Random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m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문장을 랜덤하게 선택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2) </a:t>
            </a:r>
            <a:r>
              <a:rPr lang="en-US" altLang="ko-KR" sz="1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Lead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첫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문장을 선택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3) </a:t>
            </a:r>
            <a:r>
              <a:rPr lang="en-US" altLang="ko-KR" sz="1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Principal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ROUGE-F1 score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중요도를 계산하여 상위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문장을 선택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3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 fontAlgn="base">
              <a:lnSpc>
                <a:spcPct val="150000"/>
              </a:lnSpc>
            </a:pP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①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Ind : </a:t>
            </a:r>
            <a:r>
              <a:rPr lang="ko-KR" altLang="en-US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개별 문장에 대해 </a:t>
            </a:r>
            <a:r>
              <a:rPr lang="en-US" altLang="ko-KR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independent</a:t>
            </a:r>
            <a:r>
              <a:rPr lang="ko-KR" altLang="en-US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하게</a:t>
            </a:r>
          </a:p>
          <a:p>
            <a:pPr lvl="1"/>
            <a:endParaRPr lang="en-US" altLang="ko-KR" sz="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②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Seq : </a:t>
            </a:r>
            <a:r>
              <a:rPr lang="en-US" altLang="ko-KR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하나의 문장</a:t>
            </a:r>
            <a:r>
              <a:rPr lang="en-US" altLang="ko-KR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나머지 조합 간 유사도를 구하는</a:t>
            </a:r>
            <a:r>
              <a:rPr lang="en-US" altLang="ko-KR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조합들을 계산하고</a:t>
            </a:r>
            <a:r>
              <a:rPr lang="en-US" altLang="ko-KR" sz="14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선택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③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Uniq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중복 문장이 있을 때 여러 개로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count</a:t>
            </a:r>
          </a:p>
          <a:p>
            <a:pPr lvl="1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lvl="1"/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④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Orig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중복 문장이 있을 때 하나로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count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A01C9D-82F4-6655-8A2A-2810217E10AB}"/>
              </a:ext>
            </a:extLst>
          </p:cNvPr>
          <p:cNvSpPr/>
          <p:nvPr/>
        </p:nvSpPr>
        <p:spPr>
          <a:xfrm>
            <a:off x="8761121" y="4621599"/>
            <a:ext cx="612000" cy="216000"/>
          </a:xfrm>
          <a:prstGeom prst="rect">
            <a:avLst/>
          </a:prstGeom>
          <a:solidFill>
            <a:srgbClr val="AD2E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307940-6C35-4449-62CE-787DB146DEE5}"/>
              </a:ext>
            </a:extLst>
          </p:cNvPr>
          <p:cNvSpPr/>
          <p:nvPr/>
        </p:nvSpPr>
        <p:spPr>
          <a:xfrm>
            <a:off x="8761121" y="5036815"/>
            <a:ext cx="612000" cy="216000"/>
          </a:xfrm>
          <a:prstGeom prst="rect">
            <a:avLst/>
          </a:prstGeom>
          <a:solidFill>
            <a:srgbClr val="5D3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90AD74-B4AC-42A4-31CE-805D677A5C82}"/>
              </a:ext>
            </a:extLst>
          </p:cNvPr>
          <p:cNvSpPr/>
          <p:nvPr/>
        </p:nvSpPr>
        <p:spPr>
          <a:xfrm>
            <a:off x="8761121" y="5442875"/>
            <a:ext cx="612000" cy="216000"/>
          </a:xfrm>
          <a:prstGeom prst="rect">
            <a:avLst/>
          </a:prstGeom>
          <a:solidFill>
            <a:srgbClr val="217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DA8C5-1CBC-8127-0D9F-904480683C69}"/>
              </a:ext>
            </a:extLst>
          </p:cNvPr>
          <p:cNvSpPr txBox="1"/>
          <p:nvPr/>
        </p:nvSpPr>
        <p:spPr>
          <a:xfrm>
            <a:off x="9699205" y="4552430"/>
            <a:ext cx="1026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Random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C8EC24-51C4-D2DC-8850-636DF5B7C3BD}"/>
              </a:ext>
            </a:extLst>
          </p:cNvPr>
          <p:cNvSpPr txBox="1"/>
          <p:nvPr/>
        </p:nvSpPr>
        <p:spPr>
          <a:xfrm>
            <a:off x="9699205" y="4960573"/>
            <a:ext cx="1026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Lead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E09C0B-F1B1-674E-480B-A7AC02BFCC1E}"/>
              </a:ext>
            </a:extLst>
          </p:cNvPr>
          <p:cNvSpPr txBox="1"/>
          <p:nvPr/>
        </p:nvSpPr>
        <p:spPr>
          <a:xfrm>
            <a:off x="9699205" y="5380439"/>
            <a:ext cx="1026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Principal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C4A2C3-0FE5-7458-E0C1-B1E35F8764A6}"/>
              </a:ext>
            </a:extLst>
          </p:cNvPr>
          <p:cNvSpPr txBox="1"/>
          <p:nvPr/>
        </p:nvSpPr>
        <p:spPr>
          <a:xfrm>
            <a:off x="8314890" y="5817547"/>
            <a:ext cx="36830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sz="1300" dirty="0"/>
              <a:t>색깔별로 방식을 다르게 문장을 고르고 있음</a:t>
            </a:r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3FDD09CF-BEF2-C028-DAA0-13C266BC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05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54354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62E2C-4EAD-2246-AB56-877FADE1F601}"/>
              </a:ext>
            </a:extLst>
          </p:cNvPr>
          <p:cNvSpPr txBox="1"/>
          <p:nvPr/>
        </p:nvSpPr>
        <p:spPr>
          <a:xfrm>
            <a:off x="436104" y="405882"/>
            <a:ext cx="3164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Objectives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5986F19-FF26-8B53-4B71-D541D92FF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8028" y="1325558"/>
            <a:ext cx="8046950" cy="41338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DBB78D-1007-E829-5C1F-7E2CBA1CC7AC}"/>
              </a:ext>
            </a:extLst>
          </p:cNvPr>
          <p:cNvSpPr txBox="1"/>
          <p:nvPr/>
        </p:nvSpPr>
        <p:spPr>
          <a:xfrm>
            <a:off x="3137598" y="5647144"/>
            <a:ext cx="64334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문장으로 이루어진 예시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하나의 문장이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mask1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masking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(encoder), target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이용됨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(decoder)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남은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문장은 일부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token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랜덤하게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masking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되어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encoding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8D3247-23E3-F6F2-EF2F-0BE645D16649}"/>
              </a:ext>
            </a:extLst>
          </p:cNvPr>
          <p:cNvSpPr txBox="1"/>
          <p:nvPr/>
        </p:nvSpPr>
        <p:spPr>
          <a:xfrm>
            <a:off x="436104" y="1158381"/>
            <a:ext cx="5807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1400" dirty="0"/>
              <a:t>[GSG</a:t>
            </a:r>
            <a:r>
              <a:rPr lang="ko-KR" altLang="en-US" sz="1400" dirty="0"/>
              <a:t>와 </a:t>
            </a:r>
            <a:r>
              <a:rPr lang="en-US" altLang="ko-KR" sz="1400" dirty="0"/>
              <a:t>MLM</a:t>
            </a:r>
            <a:r>
              <a:rPr lang="ko-KR" altLang="en-US" sz="1400" dirty="0"/>
              <a:t>이 동시에 사용되는 </a:t>
            </a:r>
            <a:r>
              <a:rPr lang="en-US" altLang="ko-KR" sz="1400" dirty="0"/>
              <a:t>Transformer encoder-decoder </a:t>
            </a:r>
            <a:r>
              <a:rPr lang="ko-KR" altLang="en-US" sz="1400" dirty="0"/>
              <a:t>구조</a:t>
            </a:r>
            <a:r>
              <a:rPr lang="en-US" altLang="ko-KR" sz="1400" dirty="0"/>
              <a:t>]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20E949-52EE-A458-93E4-A006C8091110}"/>
              </a:ext>
            </a:extLst>
          </p:cNvPr>
          <p:cNvSpPr txBox="1"/>
          <p:nvPr/>
        </p:nvSpPr>
        <p:spPr>
          <a:xfrm>
            <a:off x="1566107" y="4210244"/>
            <a:ext cx="635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1400" dirty="0">
                <a:highlight>
                  <a:srgbClr val="CFE2F3"/>
                </a:highlight>
              </a:rPr>
              <a:t>MLM</a:t>
            </a:r>
            <a:endParaRPr lang="ko-KR" altLang="en-US" sz="1400" dirty="0">
              <a:highlight>
                <a:srgbClr val="CFE2F3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E6DA9B-1D0D-A389-456A-7D3286437A4D}"/>
              </a:ext>
            </a:extLst>
          </p:cNvPr>
          <p:cNvSpPr txBox="1"/>
          <p:nvPr/>
        </p:nvSpPr>
        <p:spPr>
          <a:xfrm>
            <a:off x="10352209" y="4210244"/>
            <a:ext cx="635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1400" dirty="0">
                <a:highlight>
                  <a:srgbClr val="CFE2F3"/>
                </a:highlight>
              </a:rPr>
              <a:t>GSG</a:t>
            </a:r>
            <a:endParaRPr lang="ko-KR" altLang="en-US" sz="1400" dirty="0">
              <a:highlight>
                <a:srgbClr val="CFE2F3"/>
              </a:highlight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D6A446C0-3CDE-29E6-9FE9-1D230F1B6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992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5" y="2823091"/>
            <a:ext cx="413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4. Datasets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A20470F-0D81-CB8C-B482-A54F906C8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626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62E2C-4EAD-2246-AB56-877FADE1F601}"/>
              </a:ext>
            </a:extLst>
          </p:cNvPr>
          <p:cNvSpPr txBox="1"/>
          <p:nvPr/>
        </p:nvSpPr>
        <p:spPr>
          <a:xfrm>
            <a:off x="436104" y="405882"/>
            <a:ext cx="5926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Datasets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B8A7D4-1D04-8316-A531-674BB84A9B10}"/>
              </a:ext>
            </a:extLst>
          </p:cNvPr>
          <p:cNvSpPr txBox="1"/>
          <p:nvPr/>
        </p:nvSpPr>
        <p:spPr>
          <a:xfrm>
            <a:off x="721854" y="1378308"/>
            <a:ext cx="2509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Corpus</a:t>
            </a:r>
            <a:endParaRPr lang="ko-KR" altLang="en-US" sz="2000" dirty="0">
              <a:highlight>
                <a:srgbClr val="CFE2F3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A7966B-EDFA-83C6-EA7A-E3F2C0730F31}"/>
              </a:ext>
            </a:extLst>
          </p:cNvPr>
          <p:cNvSpPr txBox="1"/>
          <p:nvPr/>
        </p:nvSpPr>
        <p:spPr>
          <a:xfrm>
            <a:off x="721854" y="3365242"/>
            <a:ext cx="355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>
                <a:highlight>
                  <a:srgbClr val="CFE2F3"/>
                </a:highlight>
              </a:rPr>
              <a:t>Downstream Tasks/Datasets</a:t>
            </a:r>
            <a:endParaRPr lang="ko-KR" altLang="en-US" dirty="0">
              <a:highlight>
                <a:srgbClr val="CFE2F3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571814-7DB2-47AC-363E-60DB358E0470}"/>
              </a:ext>
            </a:extLst>
          </p:cNvPr>
          <p:cNvSpPr txBox="1"/>
          <p:nvPr/>
        </p:nvSpPr>
        <p:spPr>
          <a:xfrm>
            <a:off x="721854" y="2533145"/>
            <a:ext cx="473292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sz="1500" dirty="0"/>
              <a:t>→ 웹 페이지의 텍스트와 뉴스 관련 말뭉치들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295857-FF1E-6248-2806-B80A733F8A99}"/>
              </a:ext>
            </a:extLst>
          </p:cNvPr>
          <p:cNvSpPr txBox="1"/>
          <p:nvPr/>
        </p:nvSpPr>
        <p:spPr>
          <a:xfrm>
            <a:off x="721854" y="3920611"/>
            <a:ext cx="828232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1500" dirty="0"/>
              <a:t>Abstractive public datasets</a:t>
            </a:r>
            <a:r>
              <a:rPr lang="ko-KR" altLang="en-US" sz="1500" dirty="0"/>
              <a:t>인 </a:t>
            </a:r>
            <a:r>
              <a:rPr lang="en-US" altLang="ko-KR" sz="15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Tensorflow</a:t>
            </a:r>
            <a:r>
              <a:rPr lang="en-US" altLang="ko-KR" sz="15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Summarization Datasets</a:t>
            </a:r>
            <a:r>
              <a:rPr lang="en-US" altLang="ko-KR" sz="1500" dirty="0"/>
              <a:t> </a:t>
            </a:r>
            <a:r>
              <a:rPr lang="ko-KR" altLang="en-US" sz="1500" dirty="0"/>
              <a:t>를 활용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EB04A7-F9ED-9709-45F8-10D1AEF820D3}"/>
              </a:ext>
            </a:extLst>
          </p:cNvPr>
          <p:cNvSpPr txBox="1"/>
          <p:nvPr/>
        </p:nvSpPr>
        <p:spPr>
          <a:xfrm>
            <a:off x="721854" y="4470934"/>
            <a:ext cx="36367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- </a:t>
            </a:r>
            <a:r>
              <a:rPr lang="en-US" altLang="ko-KR" dirty="0" err="1"/>
              <a:t>Xsum</a:t>
            </a:r>
            <a:r>
              <a:rPr lang="en-US" altLang="ko-KR" dirty="0"/>
              <a:t>, CNN/</a:t>
            </a:r>
            <a:r>
              <a:rPr lang="en-US" altLang="ko-KR" dirty="0" err="1"/>
              <a:t>DailyMail</a:t>
            </a:r>
            <a:r>
              <a:rPr lang="en-US" altLang="ko-KR" dirty="0"/>
              <a:t>, NEWSROOM</a:t>
            </a:r>
            <a:br>
              <a:rPr lang="en-US" altLang="ko-KR" dirty="0"/>
            </a:br>
            <a:r>
              <a:rPr lang="en-US" altLang="ko-KR" dirty="0"/>
              <a:t>- Multi-News, </a:t>
            </a:r>
            <a:r>
              <a:rPr lang="en-US" altLang="ko-KR" dirty="0" err="1"/>
              <a:t>Gigaword</a:t>
            </a:r>
            <a:r>
              <a:rPr lang="en-US" altLang="ko-KR" dirty="0"/>
              <a:t>, </a:t>
            </a:r>
            <a:r>
              <a:rPr lang="en-US" altLang="ko-KR" dirty="0" err="1"/>
              <a:t>arXiv</a:t>
            </a:r>
            <a:br>
              <a:rPr lang="en-US" altLang="ko-KR" dirty="0"/>
            </a:br>
            <a:r>
              <a:rPr lang="en-US" altLang="ko-KR" dirty="0"/>
              <a:t>- PubMed, BIGPATENT, </a:t>
            </a:r>
            <a:r>
              <a:rPr lang="en-US" altLang="ko-KR" dirty="0" err="1"/>
              <a:t>WikiHow</a:t>
            </a:r>
            <a:endParaRPr lang="en-US" altLang="ko-KR" dirty="0"/>
          </a:p>
          <a:p>
            <a:r>
              <a:rPr lang="en-US" altLang="ko-KR" dirty="0"/>
              <a:t>- Reddit TIFU, AESLC, </a:t>
            </a:r>
            <a:r>
              <a:rPr lang="en-US" altLang="ko-KR" dirty="0" err="1"/>
              <a:t>BillSum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538D32-C533-EA28-4439-FC9E95062702}"/>
              </a:ext>
            </a:extLst>
          </p:cNvPr>
          <p:cNvSpPr txBox="1"/>
          <p:nvPr/>
        </p:nvSpPr>
        <p:spPr>
          <a:xfrm>
            <a:off x="721854" y="1942461"/>
            <a:ext cx="10901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400" b="1" dirty="0"/>
              <a:t>C4</a:t>
            </a:r>
            <a:r>
              <a:rPr lang="en-US" altLang="ko-KR" sz="1400" dirty="0"/>
              <a:t>(Colossal and Cleaned version of Common Crawl) : a dataset composed of text from 350M web-pages(750GB)</a:t>
            </a:r>
          </a:p>
          <a:p>
            <a:pPr marL="285750" indent="-285750">
              <a:buFontTx/>
              <a:buChar char="-"/>
            </a:pPr>
            <a:r>
              <a:rPr lang="en-US" altLang="ko-KR" sz="1400" b="1" dirty="0" err="1"/>
              <a:t>HugeNews</a:t>
            </a:r>
            <a:r>
              <a:rPr lang="en-US" altLang="ko-KR" sz="1400" dirty="0"/>
              <a:t> : a dataset of 1.5B articles (3.8TB) collected from news and news-like websites from 2013-2019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985F8930-FEFF-5C23-101B-93C41A19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344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5" y="2823091"/>
            <a:ext cx="413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5. Experiments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9303FD92-A6AC-C416-E5B7-BE6ACD4F3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63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3560EEB-5547-1EC9-6CA8-1B9D72D14867}"/>
              </a:ext>
            </a:extLst>
          </p:cNvPr>
          <p:cNvSpPr/>
          <p:nvPr/>
        </p:nvSpPr>
        <p:spPr>
          <a:xfrm>
            <a:off x="6181565" y="2771670"/>
            <a:ext cx="5593061" cy="25248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5269C57-7AC5-E070-7772-36CF5AEB786C}"/>
              </a:ext>
            </a:extLst>
          </p:cNvPr>
          <p:cNvSpPr/>
          <p:nvPr/>
        </p:nvSpPr>
        <p:spPr>
          <a:xfrm>
            <a:off x="436104" y="2769010"/>
            <a:ext cx="5593061" cy="25248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4" y="405882"/>
            <a:ext cx="4405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PEAGASUS-base &amp; PEGASUS-large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9A96EF-DA20-4043-0035-A858A02D1E95}"/>
              </a:ext>
            </a:extLst>
          </p:cNvPr>
          <p:cNvSpPr txBox="1"/>
          <p:nvPr/>
        </p:nvSpPr>
        <p:spPr>
          <a:xfrm>
            <a:off x="1895438" y="1519575"/>
            <a:ext cx="84011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효율적인 실험을 위하여 모델의 사이즈를 줄인 </a:t>
            </a:r>
            <a:r>
              <a:rPr lang="en-US" altLang="ko-KR" sz="16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PEAGASUS-base</a:t>
            </a:r>
            <a:r>
              <a:rPr lang="ko-KR" altLang="en-US" sz="16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</a:t>
            </a: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(223M parameters)</a:t>
            </a: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6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PEGASUS-large</a:t>
            </a:r>
            <a:r>
              <a:rPr lang="ko-KR" altLang="en-US" sz="16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</a:t>
            </a: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(568M parameters)</a:t>
            </a: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을 비교함</a:t>
            </a:r>
            <a:endParaRPr lang="en-US" altLang="ko-KR" sz="1600" dirty="0">
              <a:solidFill>
                <a:srgbClr val="2125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00076A-339B-70C2-6120-8D7B8A6419A4}"/>
              </a:ext>
            </a:extLst>
          </p:cNvPr>
          <p:cNvSpPr txBox="1"/>
          <p:nvPr/>
        </p:nvSpPr>
        <p:spPr>
          <a:xfrm>
            <a:off x="6371582" y="3222445"/>
            <a:ext cx="5403044" cy="1713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400"/>
              </a:spcAft>
            </a:pPr>
            <a:r>
              <a:rPr lang="en-US" altLang="ko-KR" sz="18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PEGASUS-large</a:t>
            </a:r>
            <a:endParaRPr lang="en-US" altLang="ko-KR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number of layers of encoder and decoder(L) : 16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hidden size(H) : 1024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feed-forward layer size(F) : 4,096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number of self-attention heads(A) : 16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7B08FC-7372-5069-F907-A5698DFCCCE3}"/>
              </a:ext>
            </a:extLst>
          </p:cNvPr>
          <p:cNvSpPr txBox="1"/>
          <p:nvPr/>
        </p:nvSpPr>
        <p:spPr>
          <a:xfrm>
            <a:off x="561037" y="3162639"/>
            <a:ext cx="5406897" cy="1744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400"/>
              </a:spcAft>
            </a:pPr>
            <a:r>
              <a:rPr lang="en-US" altLang="ko-KR" sz="18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PEAGASUS-base</a:t>
            </a:r>
            <a:endParaRPr lang="en-US" altLang="ko-KR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number of layers of encoder and decoder(L) : 12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hidden size(H) : 768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feed-forward layer size(F) : 3,072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number of self-attention heads(A) : 12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166FD-3629-718F-8989-09811B4E0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48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6218883"/>
            <a:ext cx="12190476" cy="661707"/>
            <a:chOff x="0" y="9293155"/>
            <a:chExt cx="18285714" cy="99256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9293155"/>
              <a:ext cx="18285714" cy="99256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20660" y="598434"/>
            <a:ext cx="2049584" cy="256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67" dirty="0">
                <a:solidFill>
                  <a:srgbClr val="1F468A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3</a:t>
            </a:r>
            <a:r>
              <a:rPr lang="ko-KR" altLang="en-US" sz="1067" dirty="0">
                <a:solidFill>
                  <a:srgbClr val="1F468A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조 스피드 </a:t>
            </a:r>
            <a:r>
              <a:rPr lang="ko-KR" altLang="en-US" sz="1067" dirty="0" err="1">
                <a:solidFill>
                  <a:srgbClr val="1F468A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웨건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4698316" y="1493593"/>
            <a:ext cx="2696409" cy="834859"/>
            <a:chOff x="7120550" y="1869697"/>
            <a:chExt cx="4044613" cy="12522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20550" y="1869697"/>
              <a:ext cx="4044613" cy="1252288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4861124" y="1631078"/>
            <a:ext cx="2421556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200" b="1" kern="0" spc="-67" dirty="0">
                <a:solidFill>
                  <a:srgbClr val="FFFFFF"/>
                </a:solidFill>
                <a:latin typeface="NanumSquareRoundOTF ExtraBold" pitchFamily="34" charset="0"/>
                <a:cs typeface="NanumSquareRoundOTF ExtraBold" pitchFamily="34" charset="0"/>
              </a:rPr>
              <a:t>CONTENTS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6836105" y="1704161"/>
            <a:ext cx="76972" cy="76972"/>
            <a:chOff x="10327235" y="2185550"/>
            <a:chExt cx="115458" cy="1154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327235" y="2185550"/>
              <a:ext cx="115458" cy="115458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2077889" y="2844342"/>
            <a:ext cx="59509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01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483386" y="2854230"/>
            <a:ext cx="1647534" cy="349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7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Project</a:t>
            </a:r>
          </a:p>
        </p:txBody>
      </p:sp>
      <p:sp>
        <p:nvSpPr>
          <p:cNvPr id="26" name="Object 26"/>
          <p:cNvSpPr txBox="1"/>
          <p:nvPr/>
        </p:nvSpPr>
        <p:spPr>
          <a:xfrm>
            <a:off x="4683215" y="2858979"/>
            <a:ext cx="59508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02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088704" y="2868867"/>
            <a:ext cx="1542161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>
              <a:defRPr sz="167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8" name="Object 38"/>
          <p:cNvSpPr txBox="1"/>
          <p:nvPr/>
        </p:nvSpPr>
        <p:spPr>
          <a:xfrm>
            <a:off x="7518967" y="2845747"/>
            <a:ext cx="5951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03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924508" y="2855635"/>
            <a:ext cx="2713093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000000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Pre-training Objectives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2077889" y="4392708"/>
            <a:ext cx="59509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04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2483385" y="4405862"/>
            <a:ext cx="1466559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000000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Datasets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4683215" y="4407345"/>
            <a:ext cx="59508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05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5088705" y="4407800"/>
            <a:ext cx="1702334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000000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Experiments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7518967" y="4394113"/>
            <a:ext cx="59512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2E5495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06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7924508" y="4407267"/>
            <a:ext cx="1703443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000000"/>
                </a:solidFill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  <a:cs typeface="NanumSquareRoundOTF ExtraBold" pitchFamily="34" charset="0"/>
              </a:rPr>
              <a:t>Conclusion</a:t>
            </a:r>
            <a:endParaRPr lang="en-US" sz="12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</p:txBody>
      </p:sp>
      <p:pic>
        <p:nvPicPr>
          <p:cNvPr id="6146" name="Picture 2" descr="미워할 수 없는 설명충, '스피드웨건' - The PR 더피알">
            <a:extLst>
              <a:ext uri="{FF2B5EF4-FFF2-40B4-BE49-F238E27FC236}">
                <a16:creationId xmlns:a16="http://schemas.microsoft.com/office/drawing/2014/main" id="{A5018700-B7BD-E61B-5415-A954FB8DF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445" y="317694"/>
            <a:ext cx="3108378" cy="207413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1019">
            <a:extLst>
              <a:ext uri="{FF2B5EF4-FFF2-40B4-BE49-F238E27FC236}">
                <a16:creationId xmlns:a16="http://schemas.microsoft.com/office/drawing/2014/main" id="{637E747A-323A-285A-7F62-169E4B281BB3}"/>
              </a:ext>
            </a:extLst>
          </p:cNvPr>
          <p:cNvGrpSpPr/>
          <p:nvPr/>
        </p:nvGrpSpPr>
        <p:grpSpPr>
          <a:xfrm>
            <a:off x="11003660" y="6360864"/>
            <a:ext cx="1009629" cy="330853"/>
            <a:chOff x="16505490" y="9541295"/>
            <a:chExt cx="1514443" cy="496280"/>
          </a:xfrm>
        </p:grpSpPr>
        <p:pic>
          <p:nvPicPr>
            <p:cNvPr id="11" name="Object 76">
              <a:extLst>
                <a:ext uri="{FF2B5EF4-FFF2-40B4-BE49-F238E27FC236}">
                  <a16:creationId xmlns:a16="http://schemas.microsoft.com/office/drawing/2014/main" id="{813F6AE5-A284-3EA8-A4B3-758F136C1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54355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4231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Effect of pre-training corpus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7" name="그림 6" descr="텍스트, 스크린샷, 라인, 도표이(가) 표시된 사진&#10;&#10;자동 생성된 설명">
            <a:extLst>
              <a:ext uri="{FF2B5EF4-FFF2-40B4-BE49-F238E27FC236}">
                <a16:creationId xmlns:a16="http://schemas.microsoft.com/office/drawing/2014/main" id="{E6EB9BC4-57DB-BA9C-4C8B-53E252E70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184" y="1536103"/>
            <a:ext cx="6020260" cy="24937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DEADF9-0655-4078-5224-6F77D28CC8B9}"/>
              </a:ext>
            </a:extLst>
          </p:cNvPr>
          <p:cNvSpPr txBox="1"/>
          <p:nvPr/>
        </p:nvSpPr>
        <p:spPr>
          <a:xfrm>
            <a:off x="903646" y="4285466"/>
            <a:ext cx="94900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말뭉치에 따라서 각각의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downstream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성능이 다름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도메인이 더 잘 일치될 때 모델이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downstream task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에 더 효과적으로 전이됨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442D41-A743-B13D-4A90-B4E3B26925C9}"/>
              </a:ext>
            </a:extLst>
          </p:cNvPr>
          <p:cNvSpPr txBox="1"/>
          <p:nvPr/>
        </p:nvSpPr>
        <p:spPr>
          <a:xfrm>
            <a:off x="768184" y="5338651"/>
            <a:ext cx="11015369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&gt;&gt; downstream task</a:t>
            </a:r>
            <a:r>
              <a:rPr lang="ko-KR" altLang="en-US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목적에 맞는 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pre-training </a:t>
            </a:r>
            <a:r>
              <a:rPr lang="ko-KR" altLang="en-US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사용하고 이를 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fine-tuning</a:t>
            </a:r>
            <a:r>
              <a:rPr lang="ko-KR" altLang="en-US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것이 중요함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1700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10FBA3B-DCAE-5C3C-794E-B873AE62FDC9}"/>
              </a:ext>
            </a:extLst>
          </p:cNvPr>
          <p:cNvSpPr/>
          <p:nvPr/>
        </p:nvSpPr>
        <p:spPr>
          <a:xfrm>
            <a:off x="7113121" y="1790449"/>
            <a:ext cx="4656848" cy="10339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HugeNews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학습된 모델</a:t>
            </a:r>
            <a:endParaRPr lang="en-US" altLang="ko-KR" sz="15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뉴스와 관련된 데이터셋 </a:t>
            </a:r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XSum</a:t>
            </a:r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CNN/</a:t>
            </a:r>
            <a:r>
              <a:rPr lang="en-US" altLang="ko-KR" sz="15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DailyMail</a:t>
            </a:r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높은 성능을 보임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DE5B14B-308D-E8E9-EE46-3987CE5FA0BE}"/>
              </a:ext>
            </a:extLst>
          </p:cNvPr>
          <p:cNvSpPr/>
          <p:nvPr/>
        </p:nvSpPr>
        <p:spPr>
          <a:xfrm>
            <a:off x="7114450" y="2984466"/>
            <a:ext cx="4656848" cy="10339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C4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학습된 모델</a:t>
            </a:r>
            <a:endParaRPr lang="en-US" altLang="ko-KR" sz="15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5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비뉴스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비공식 데이터셋 </a:t>
            </a:r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WikiHow</a:t>
            </a:r>
            <a:r>
              <a:rPr lang="en-US" altLang="ko-KR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Reddit TIFU)</a:t>
            </a:r>
            <a:r>
              <a:rPr lang="ko-KR" altLang="en-US" sz="15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높은 성능을 보임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21F8E9C3-8648-D53A-AC6B-11124328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631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4231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Effect of pre-training objectives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7" name="그림 6" descr="라인, 텍스트, 그래프, 다채로움이(가) 표시된 사진&#10;&#10;자동 생성된 설명">
            <a:extLst>
              <a:ext uri="{FF2B5EF4-FFF2-40B4-BE49-F238E27FC236}">
                <a16:creationId xmlns:a16="http://schemas.microsoft.com/office/drawing/2014/main" id="{40F59F9F-96E5-B184-B0BB-6C0A9FF47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215" y="1946741"/>
            <a:ext cx="10385570" cy="21631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FDA808-24CF-E44F-EE36-80B5E762F170}"/>
              </a:ext>
            </a:extLst>
          </p:cNvPr>
          <p:cNvSpPr txBox="1"/>
          <p:nvPr/>
        </p:nvSpPr>
        <p:spPr>
          <a:xfrm>
            <a:off x="2198192" y="4594842"/>
            <a:ext cx="82232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- Ind-</a:t>
            </a:r>
            <a:r>
              <a:rPr lang="en-US" altLang="ko-KR" sz="16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Orig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점수가 높아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이 방식 채택함</a:t>
            </a:r>
            <a:endParaRPr lang="ko-KR" altLang="en-US" sz="1600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- Ind-</a:t>
            </a:r>
            <a:r>
              <a:rPr lang="en-US" altLang="ko-KR" sz="16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Orig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GSR(Gap Sentence Ratio)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30%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일 때 효과적임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CAFF35-506E-64F0-4C96-1E00800F162F}"/>
              </a:ext>
            </a:extLst>
          </p:cNvPr>
          <p:cNvSpPr/>
          <p:nvPr/>
        </p:nvSpPr>
        <p:spPr>
          <a:xfrm>
            <a:off x="1673249" y="2369337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B94C3BB-3730-6D92-581D-AA561B1D8269}"/>
              </a:ext>
            </a:extLst>
          </p:cNvPr>
          <p:cNvSpPr/>
          <p:nvPr/>
        </p:nvSpPr>
        <p:spPr>
          <a:xfrm>
            <a:off x="2716602" y="2373249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8A636FD-99B3-9923-87C4-5C36FC6437AF}"/>
              </a:ext>
            </a:extLst>
          </p:cNvPr>
          <p:cNvSpPr/>
          <p:nvPr/>
        </p:nvSpPr>
        <p:spPr>
          <a:xfrm>
            <a:off x="3775593" y="2369345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979583-CA75-10D7-1B0F-12A7C466071C}"/>
              </a:ext>
            </a:extLst>
          </p:cNvPr>
          <p:cNvSpPr/>
          <p:nvPr/>
        </p:nvSpPr>
        <p:spPr>
          <a:xfrm>
            <a:off x="4834579" y="2373254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B929451-1BBD-0E52-A8AC-433600737E18}"/>
              </a:ext>
            </a:extLst>
          </p:cNvPr>
          <p:cNvSpPr/>
          <p:nvPr/>
        </p:nvSpPr>
        <p:spPr>
          <a:xfrm>
            <a:off x="7116284" y="2390779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CC102CF-5D4D-44E7-FB0A-2690440AA1D7}"/>
              </a:ext>
            </a:extLst>
          </p:cNvPr>
          <p:cNvSpPr/>
          <p:nvPr/>
        </p:nvSpPr>
        <p:spPr>
          <a:xfrm>
            <a:off x="8144001" y="2386876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599A77-4042-5CE2-0226-55137FA3328D}"/>
              </a:ext>
            </a:extLst>
          </p:cNvPr>
          <p:cNvSpPr/>
          <p:nvPr/>
        </p:nvSpPr>
        <p:spPr>
          <a:xfrm>
            <a:off x="9183449" y="2386875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5D0E4D0-98C3-A023-3AD4-B57C5BB36098}"/>
              </a:ext>
            </a:extLst>
          </p:cNvPr>
          <p:cNvSpPr/>
          <p:nvPr/>
        </p:nvSpPr>
        <p:spPr>
          <a:xfrm>
            <a:off x="10218991" y="2390787"/>
            <a:ext cx="202444" cy="158164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5AC3F66-1B27-8A7E-EEC2-5E49719E7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577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5131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Compared two tokenization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0D7726-A09C-B32C-812B-7BB2EF1A8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35" y="1743927"/>
            <a:ext cx="6993208" cy="288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6F3E71-145F-1540-1804-66B0C2F32562}"/>
              </a:ext>
            </a:extLst>
          </p:cNvPr>
          <p:cNvSpPr txBox="1"/>
          <p:nvPr/>
        </p:nvSpPr>
        <p:spPr>
          <a:xfrm>
            <a:off x="1353651" y="5166605"/>
            <a:ext cx="948469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1400"/>
              </a:spcBef>
              <a:spcAft>
                <a:spcPts val="1400"/>
              </a:spcAft>
            </a:pPr>
            <a:r>
              <a:rPr lang="en-US" altLang="ko-KR" sz="1700" b="0" i="0" u="none" strike="noStrike" dirty="0" err="1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WikiHow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경우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Unigram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128k</a:t>
            </a:r>
            <a:r>
              <a:rPr lang="ko-KR" altLang="en-US" sz="17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이고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Reddit TIFU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64k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일 때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best score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나타냈기 때문에</a:t>
            </a:r>
            <a:b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br>
              <a:rPr lang="en-US" altLang="ko-KR" sz="5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3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br>
              <a:rPr lang="en-US" altLang="ko-KR" sz="17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최종적으로 </a:t>
            </a:r>
            <a:r>
              <a:rPr lang="en-US" altLang="ko-KR" sz="1700" b="1" i="0" u="none" strike="noStrike" dirty="0" err="1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SentencePiece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Unigram</a:t>
            </a:r>
            <a:r>
              <a:rPr lang="ko-KR" altLang="en-US" sz="170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을 사용하고 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vocabulary size</a:t>
            </a:r>
            <a:r>
              <a:rPr lang="ko-KR" altLang="en-US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는 </a:t>
            </a:r>
            <a:r>
              <a:rPr lang="en-US" altLang="ko-KR" sz="1700" b="1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96k</a:t>
            </a:r>
            <a:r>
              <a:rPr lang="ko-KR" altLang="en-US" sz="170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로 선정함</a:t>
            </a:r>
            <a:endParaRPr lang="ko-KR" altLang="en-US" sz="17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C71DBF60-9ACE-02D6-B8B2-D7D1C4578F27}"/>
              </a:ext>
            </a:extLst>
          </p:cNvPr>
          <p:cNvSpPr/>
          <p:nvPr/>
        </p:nvSpPr>
        <p:spPr>
          <a:xfrm>
            <a:off x="7221940" y="1874398"/>
            <a:ext cx="4477443" cy="10339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 데이터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16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XSum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CNN/</a:t>
            </a:r>
            <a:r>
              <a:rPr lang="en-US" altLang="ko-KR" sz="16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DailyMail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BPE(Byte-pair encoding)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Unigram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성능이 유사함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8D8636E-7029-A5AF-997E-87777441D02E}"/>
              </a:ext>
            </a:extLst>
          </p:cNvPr>
          <p:cNvSpPr/>
          <p:nvPr/>
        </p:nvSpPr>
        <p:spPr>
          <a:xfrm>
            <a:off x="7223269" y="3068415"/>
            <a:ext cx="4477443" cy="103395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비뉴스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데이터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16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WikiHow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Reddit TIFU)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6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SentencePiece</a:t>
            </a:r>
            <a:r>
              <a:rPr lang="en-US" altLang="ko-KR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Unigram </a:t>
            </a:r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훨씬 좋은 성능을 냄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3A9A89-CFCB-6488-9894-5EBE21E52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0460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2599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Larger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DC5CE7-6CE4-9B03-1BCF-0A2AE5FAA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266" y="1248135"/>
            <a:ext cx="9666944" cy="350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E36754-3EEB-97F3-85E6-6BD96B9390DF}"/>
              </a:ext>
            </a:extLst>
          </p:cNvPr>
          <p:cNvSpPr txBox="1"/>
          <p:nvPr/>
        </p:nvSpPr>
        <p:spPr>
          <a:xfrm>
            <a:off x="1077266" y="4940870"/>
            <a:ext cx="1067430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R1/R2/RL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방식으로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score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산출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모델은 이전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SOTA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 대비 모든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downstream task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모두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SOTA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달성함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데이터의 크기가 작은 경우에는 기존방식보다 더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score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의 상승이 뚜렷함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6E87FF-6057-DD47-3A04-AD053DD66E9F}"/>
              </a:ext>
            </a:extLst>
          </p:cNvPr>
          <p:cNvSpPr/>
          <p:nvPr/>
        </p:nvSpPr>
        <p:spPr>
          <a:xfrm>
            <a:off x="7743391" y="1275508"/>
            <a:ext cx="2865756" cy="350315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76737DE-48F5-3FA8-7E6A-F04D1E19E7F4}"/>
              </a:ext>
            </a:extLst>
          </p:cNvPr>
          <p:cNvSpPr/>
          <p:nvPr/>
        </p:nvSpPr>
        <p:spPr>
          <a:xfrm>
            <a:off x="1260222" y="4149970"/>
            <a:ext cx="9448820" cy="22551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F3E47F-570B-642C-BA87-D5DE7756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726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4" y="405882"/>
            <a:ext cx="5659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Zero and Low-Resource Summarization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AE5E888-15E3-78B6-AD28-9B453C2CE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25" y="1152309"/>
            <a:ext cx="11844294" cy="3521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3E18F18-4819-0548-DAD0-4DF6DFC5FC97}"/>
              </a:ext>
            </a:extLst>
          </p:cNvPr>
          <p:cNvSpPr txBox="1"/>
          <p:nvPr/>
        </p:nvSpPr>
        <p:spPr>
          <a:xfrm>
            <a:off x="887726" y="4721276"/>
            <a:ext cx="10555291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2000 steps, 256 batch-size, 0.0005 learning-rate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fine-tuning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하였을 때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100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예제만으로도 </a:t>
            </a:r>
            <a:b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20k~200k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개로 학습된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Transformer-base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모델과 유사한 성능을 달성함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just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1000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예제를 사용하였을 때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 데이터셋 중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데이터셋에서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SOTA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달성함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 rtl="0">
              <a:spcBef>
                <a:spcPts val="0"/>
              </a:spcBef>
              <a:spcAft>
                <a:spcPts val="1200"/>
              </a:spcAft>
            </a:pPr>
            <a:r>
              <a:rPr lang="en-US" altLang="ko-KR" sz="17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&gt;&gt; </a:t>
            </a:r>
            <a:r>
              <a:rPr lang="en-US" altLang="ko-KR" sz="1700" b="1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 </a:t>
            </a:r>
            <a:r>
              <a:rPr lang="ko-KR" altLang="en-US" sz="1700" b="1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모델은 기존 모델 대비 적은 비용으로 높은 성능을 달성함</a:t>
            </a:r>
            <a:endParaRPr lang="ko-KR" altLang="en-US" sz="1700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8B3E60-0C9C-820B-AAE8-8C825B2EA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696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4" y="382436"/>
            <a:ext cx="6245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Qualitative Observations and Human Evaluation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8B3E60-0C9C-820B-AAE8-8C825B2EA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B3DC4E-4EB5-FBD5-7151-1D0587322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625" y="1094636"/>
            <a:ext cx="5983165" cy="371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CF61E2F-D48C-A539-57F8-AB67F565486C}"/>
              </a:ext>
            </a:extLst>
          </p:cNvPr>
          <p:cNvSpPr/>
          <p:nvPr/>
        </p:nvSpPr>
        <p:spPr>
          <a:xfrm>
            <a:off x="6638059" y="2255719"/>
            <a:ext cx="1040213" cy="231296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B4F90F-BE11-3070-3E4A-06E09246CA56}"/>
              </a:ext>
            </a:extLst>
          </p:cNvPr>
          <p:cNvSpPr txBox="1"/>
          <p:nvPr/>
        </p:nvSpPr>
        <p:spPr>
          <a:xfrm>
            <a:off x="3438955" y="4931850"/>
            <a:ext cx="6398207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사람이 만든 요약본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vs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PEGASUS-large</a:t>
            </a:r>
            <a:r>
              <a:rPr lang="ko-KR" altLang="en-US" sz="17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만든 </a:t>
            </a:r>
            <a:r>
              <a:rPr lang="ko-KR" altLang="en-US" sz="17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요약본</a:t>
            </a:r>
            <a:endParaRPr lang="ko-KR" altLang="en-US" sz="1700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5B9877-DF0F-3804-5421-329DF1B90CAE}"/>
              </a:ext>
            </a:extLst>
          </p:cNvPr>
          <p:cNvSpPr txBox="1"/>
          <p:nvPr/>
        </p:nvSpPr>
        <p:spPr>
          <a:xfrm>
            <a:off x="2254794" y="5440198"/>
            <a:ext cx="79291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Reddit TIFU </a:t>
            </a: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데이터셋을 제외한 </a:t>
            </a:r>
            <a:r>
              <a:rPr lang="en-US" altLang="ko-KR" sz="1600" b="0" i="0" u="none" strike="noStrike" dirty="0" err="1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XSum</a:t>
            </a: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CNN/</a:t>
            </a:r>
            <a:r>
              <a:rPr lang="en-US" altLang="ko-KR" sz="1600" b="0" i="0" u="none" strike="noStrike" dirty="0" err="1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DailyMail</a:t>
            </a: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데이터셋에서 </a:t>
            </a:r>
            <a:b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PEGASUS-large</a:t>
            </a:r>
            <a:r>
              <a:rPr lang="ko-KR" altLang="en-US" sz="1600" b="0" i="0" u="none" strike="noStrike" dirty="0">
                <a:solidFill>
                  <a:srgbClr val="212529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만든 요약본이 사람이 만든 요약본보다 더 높은 성능을</a:t>
            </a:r>
            <a:r>
              <a:rPr lang="en-US" altLang="ko-KR" sz="16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보임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05587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5" y="2823091"/>
            <a:ext cx="413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6. Conclusion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F16747B-5323-9816-1DD6-72E453CD4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657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2599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Conclusion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9A96EF-DA20-4043-0035-A858A02D1E95}"/>
              </a:ext>
            </a:extLst>
          </p:cNvPr>
          <p:cNvSpPr txBox="1"/>
          <p:nvPr/>
        </p:nvSpPr>
        <p:spPr>
          <a:xfrm>
            <a:off x="436105" y="1476234"/>
            <a:ext cx="228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b="1" i="0" u="none" strike="noStrike" dirty="0">
                <a:solidFill>
                  <a:srgbClr val="212529"/>
                </a:solidFill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PEAGASUS Model</a:t>
            </a:r>
            <a:endParaRPr lang="en-US" altLang="ko-KR" dirty="0">
              <a:solidFill>
                <a:srgbClr val="212529"/>
              </a:solidFill>
              <a:highlight>
                <a:srgbClr val="CFE2F3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EDBCCA-9604-20AD-D2DE-9E74E26D9A9B}"/>
              </a:ext>
            </a:extLst>
          </p:cNvPr>
          <p:cNvSpPr txBox="1"/>
          <p:nvPr/>
        </p:nvSpPr>
        <p:spPr>
          <a:xfrm>
            <a:off x="436105" y="2087831"/>
            <a:ext cx="11371385" cy="2933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①</a:t>
            </a:r>
            <a:r>
              <a:rPr lang="en-US" altLang="ko-KR" sz="1600" kern="100" dirty="0"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600" b="1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Abstractive text summarization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을 위해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pre-train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되고 </a:t>
            </a:r>
            <a:r>
              <a:rPr lang="en-US" altLang="ko-KR" sz="1600" b="1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GSG(Gap-Sentences Generation)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을 사용한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PEGASUS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모델을 제안함</a:t>
            </a:r>
            <a:endParaRPr lang="en-US" altLang="ko-KR" sz="16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3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②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여러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Gap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문장 선택 방법을 연구하고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주요 문장 선택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(Principal Sentence Selection(Ind-</a:t>
            </a:r>
            <a:r>
              <a:rPr lang="en-US" altLang="ko-KR" sz="1600" kern="100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Orig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이 최적의 전략임을 확인함</a:t>
            </a:r>
            <a:endParaRPr lang="en-US" altLang="ko-KR" sz="16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3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③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사전학습에 사용되는 말뭉치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, gap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문장 비율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어휘 크기 등의 요소를 고려한 최적의 설정을 확장하여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12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개의 다양한 하위 데이터셋에서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SOTA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를 달성함</a:t>
            </a:r>
            <a:endParaRPr lang="en-US" altLang="ko-KR" sz="1600" kern="100" dirty="0"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3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④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새로운 요약 데이터셋에 빠르게 적응하여 </a:t>
            </a:r>
            <a:r>
              <a:rPr lang="en-US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1000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개의 예제만으로도 높은 성능을 보임</a:t>
            </a:r>
            <a:endParaRPr lang="en-US" altLang="ko-KR" sz="1600" kern="100" dirty="0"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ko-KR" altLang="en-US" sz="3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⑤ </a:t>
            </a:r>
            <a:r>
              <a:rPr lang="ko-KR" altLang="ko-KR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인간 평가를 통해 모델이 다양한 데이터셋에서 인간 수준의 성능을 달성</a:t>
            </a:r>
            <a:r>
              <a:rPr lang="ko-KR" altLang="en-US" sz="1600" kern="10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함</a:t>
            </a:r>
            <a:endParaRPr lang="ko-KR" altLang="ko-KR" sz="1600" kern="10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4374C7-804C-6E58-C50B-CBF6B02F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832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2599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Applications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19B781-E82F-8E10-B29A-22990CB8C910}"/>
              </a:ext>
            </a:extLst>
          </p:cNvPr>
          <p:cNvSpPr txBox="1"/>
          <p:nvPr/>
        </p:nvSpPr>
        <p:spPr>
          <a:xfrm>
            <a:off x="874650" y="2241406"/>
            <a:ext cx="11059740" cy="20195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en-US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카카오톡 뿐만 아니라 회의를 목적으로 하는 다른 어플리케이션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(ex. Notion, Slack, </a:t>
            </a:r>
            <a:r>
              <a:rPr lang="en-US" altLang="ko-KR" sz="18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jira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8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whatsapp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등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프로젝트를 적용시켜 확장할 수 있음</a:t>
            </a:r>
            <a:endParaRPr lang="en-US" altLang="ko-KR" sz="18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 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STT(Speech-To-Text)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</a:t>
            </a:r>
            <a:r>
              <a:rPr lang="ko-KR" altLang="en-US" sz="18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녹취록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혹은 음성파일에서도 대화를 요약하는데 활용 가능함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 </a:t>
            </a:r>
            <a:r>
              <a:rPr lang="ko-KR" altLang="en-US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뉴스 기사</a:t>
            </a:r>
            <a:r>
              <a:rPr lang="en-US" altLang="ko-KR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도서</a:t>
            </a:r>
            <a:r>
              <a:rPr lang="en-US" altLang="ko-KR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b="0" i="0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문서 등 다양한 자료를 요약하는데 활용 가능함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BB63F8-9D5E-F3EC-FA38-1D498D8AE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273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" y="0"/>
            <a:ext cx="4101587" cy="6857143"/>
            <a:chOff x="0" y="0"/>
            <a:chExt cx="6152381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6152381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19860" y="1270838"/>
            <a:ext cx="3610686" cy="8720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67" kern="0" spc="-200" dirty="0">
                <a:solidFill>
                  <a:srgbClr val="FFFFFF"/>
                </a:solidFill>
                <a:latin typeface="NanumSquareRoundOTF ExtraBold" pitchFamily="34" charset="0"/>
                <a:cs typeface="NanumSquareRoundOTF ExtraBold" pitchFamily="34" charset="0"/>
              </a:rPr>
              <a:t>참고문헌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grpSp>
        <p:nvGrpSpPr>
          <p:cNvPr id="1009" name="그룹 1009"/>
          <p:cNvGrpSpPr/>
          <p:nvPr/>
        </p:nvGrpSpPr>
        <p:grpSpPr>
          <a:xfrm>
            <a:off x="4529342" y="1550272"/>
            <a:ext cx="8115129" cy="80581"/>
            <a:chOff x="7220164" y="2935925"/>
            <a:chExt cx="12172693" cy="120871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20164" y="2935925"/>
              <a:ext cx="12172693" cy="1208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4782566" y="1017079"/>
            <a:ext cx="203175" cy="203175"/>
            <a:chOff x="7600000" y="2136137"/>
            <a:chExt cx="304762" cy="304762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0000" y="2136137"/>
              <a:ext cx="304762" cy="30476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4860650" y="1053913"/>
            <a:ext cx="72404" cy="116811"/>
            <a:chOff x="7717126" y="2191386"/>
            <a:chExt cx="108606" cy="175217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17126" y="2191386"/>
              <a:ext cx="108606" cy="175217"/>
            </a:xfrm>
            <a:prstGeom prst="rect">
              <a:avLst/>
            </a:prstGeom>
          </p:spPr>
        </p:pic>
      </p:grpSp>
      <p:sp>
        <p:nvSpPr>
          <p:cNvPr id="44" name="Object 44"/>
          <p:cNvSpPr txBox="1"/>
          <p:nvPr/>
        </p:nvSpPr>
        <p:spPr>
          <a:xfrm>
            <a:off x="5078629" y="978982"/>
            <a:ext cx="8860622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000000"/>
                </a:solidFill>
                <a:latin typeface="NanumSquareRoundOTF Bold" pitchFamily="34" charset="0"/>
                <a:cs typeface="NanumSquareRoundOTF Bold" pitchFamily="34" charset="0"/>
              </a:rPr>
              <a:t>데이터 출처 및 참고 문헌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grpSp>
        <p:nvGrpSpPr>
          <p:cNvPr id="1012" name="그룹 1012"/>
          <p:cNvGrpSpPr/>
          <p:nvPr/>
        </p:nvGrpSpPr>
        <p:grpSpPr>
          <a:xfrm>
            <a:off x="901145" y="3678700"/>
            <a:ext cx="2299297" cy="1608838"/>
            <a:chOff x="1351717" y="5518049"/>
            <a:chExt cx="3448946" cy="2413257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51717" y="5518049"/>
              <a:ext cx="3448946" cy="2413257"/>
            </a:xfrm>
            <a:prstGeom prst="rect">
              <a:avLst/>
            </a:prstGeom>
          </p:spPr>
        </p:pic>
      </p:grpSp>
      <p:sp>
        <p:nvSpPr>
          <p:cNvPr id="48" name="Object 48"/>
          <p:cNvSpPr txBox="1"/>
          <p:nvPr/>
        </p:nvSpPr>
        <p:spPr>
          <a:xfrm>
            <a:off x="919860" y="2263060"/>
            <a:ext cx="3609482" cy="3488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67" dirty="0">
                <a:solidFill>
                  <a:srgbClr val="FFFFFF"/>
                </a:solidFill>
                <a:latin typeface="NanumSquareRoundOTF Bold" pitchFamily="34" charset="0"/>
                <a:cs typeface="NanumSquareRoundOTF Bold" pitchFamily="34" charset="0"/>
              </a:rPr>
              <a:t>논문 및 기타 Document 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919861" y="598434"/>
            <a:ext cx="5279711" cy="256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67" dirty="0">
                <a:solidFill>
                  <a:srgbClr val="ECECEC"/>
                </a:solidFill>
                <a:latin typeface="NanumSquareRoundOTF ExtraBold" pitchFamily="34" charset="0"/>
                <a:cs typeface="NanumSquareRoundOTF ExtraBold" pitchFamily="34" charset="0"/>
              </a:rPr>
              <a:t>출처 및 참고문헌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grpSp>
        <p:nvGrpSpPr>
          <p:cNvPr id="2" name="그룹 1019">
            <a:extLst>
              <a:ext uri="{FF2B5EF4-FFF2-40B4-BE49-F238E27FC236}">
                <a16:creationId xmlns:a16="http://schemas.microsoft.com/office/drawing/2014/main" id="{1C10212A-829A-56D5-5C20-144890D4196F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4" name="Object 76">
              <a:extLst>
                <a:ext uri="{FF2B5EF4-FFF2-40B4-BE49-F238E27FC236}">
                  <a16:creationId xmlns:a16="http://schemas.microsoft.com/office/drawing/2014/main" id="{40F0736B-A395-2769-7A98-8588BAD66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EDDEF76-7902-C723-D4D2-6DDD953617B0}"/>
              </a:ext>
            </a:extLst>
          </p:cNvPr>
          <p:cNvSpPr txBox="1"/>
          <p:nvPr/>
        </p:nvSpPr>
        <p:spPr>
          <a:xfrm>
            <a:off x="4388800" y="2124428"/>
            <a:ext cx="753950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Youtube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: https://www.youtube.com/watch?v=JhGmeQBbDdA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Code : https://github.com/google-research/pegasus</a:t>
            </a:r>
          </a:p>
          <a:p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Blog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[1]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https://velog.io/@jaehyeong/Paper-Review-PEGASUSPre-training-with-Extracted-Gap-sentences-for-Abstractive-Summarization#gap-sentences-generation-gsg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[2] https://www.shinhancard.com/mob/MOBFM135N/MOBFM135R11.shc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[3] </a:t>
            </a:r>
            <a:r>
              <a:rPr lang="en-US" altLang="ko-KR" sz="1400" dirty="0">
                <a:solidFill>
                  <a:srgbClr val="212529"/>
                </a:solidFill>
                <a:latin typeface="나눔스퀘어" panose="020B0600000101010101" pitchFamily="50" charset="-127"/>
              </a:rPr>
              <a:t>https://velog.io/@crosstar1228/week1-3NLG#d-%EC%84%B1%EB%8A%A5</a:t>
            </a:r>
            <a:endParaRPr lang="en-US" altLang="ko-KR" sz="1400" b="0" i="0" dirty="0">
              <a:solidFill>
                <a:srgbClr val="212529"/>
              </a:solidFill>
              <a:effectLst/>
              <a:latin typeface="나눔스퀘어" panose="020B0600000101010101" pitchFamily="50" charset="-127"/>
            </a:endParaRPr>
          </a:p>
          <a:p>
            <a:r>
              <a:rPr lang="en-US" altLang="ko-KR" sz="1400" dirty="0">
                <a:solidFill>
                  <a:srgbClr val="2125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[4] https://kakaoenterprise.github.io/deepdive/210729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[5] https://supkoon.tistory.com/26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https://velog.io/@crosstar1228/NLPRouge-score-Summarization%EC%9D%98-%ED%8F%89%EA%B0%80-Metric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[6] https://ai.googleblog.com/2020/06/pegasus-state-of-art-model-for.html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[7] https://velog.io/@crosstar1228/week1-3NLG#d-%EC%84%B1%EB%8A%A5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22B506-D657-165F-831A-4133920B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28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5" y="2823091"/>
            <a:ext cx="413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1. Project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2C5428A-A9C0-C0A4-7F10-FF5832FC4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65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54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6228311"/>
            <a:ext cx="12190476" cy="661707"/>
            <a:chOff x="0" y="9293155"/>
            <a:chExt cx="18285714" cy="99256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9293155"/>
              <a:ext cx="18285714" cy="99256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2237049" y="3428571"/>
            <a:ext cx="7716379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67" dirty="0">
                <a:solidFill>
                  <a:srgbClr val="FFFFFF"/>
                </a:solidFill>
                <a:latin typeface="NanumSquareRoundOTF Bold" pitchFamily="34" charset="0"/>
                <a:cs typeface="NanumSquareRoundOTF Bold" pitchFamily="34" charset="0"/>
              </a:rPr>
              <a:t>PEGASUS</a:t>
            </a:r>
            <a:endParaRPr lang="en-US" sz="1200" dirty="0">
              <a:latin typeface="나눔스퀘어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2221487" y="2222470"/>
            <a:ext cx="7716379" cy="1190198"/>
            <a:chOff x="3332229" y="3333705"/>
            <a:chExt cx="11574569" cy="1785298"/>
          </a:xfrm>
        </p:grpSpPr>
        <p:sp>
          <p:nvSpPr>
            <p:cNvPr id="7" name="Object 7"/>
            <p:cNvSpPr txBox="1"/>
            <p:nvPr/>
          </p:nvSpPr>
          <p:spPr>
            <a:xfrm>
              <a:off x="3332229" y="3333705"/>
              <a:ext cx="11574569" cy="17852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7134" b="1" kern="0" spc="-267" dirty="0">
                  <a:solidFill>
                    <a:srgbClr val="FFFFFF"/>
                  </a:solidFill>
                  <a:latin typeface="NanumSquareRoundOTF ExtraBold" pitchFamily="34" charset="0"/>
                  <a:cs typeface="NanumSquareRoundOTF ExtraBold" pitchFamily="34" charset="0"/>
                </a:rPr>
                <a:t>감사합니다</a:t>
              </a:r>
              <a:endParaRPr lang="en-US" sz="1200" dirty="0">
                <a:latin typeface="나눔스퀘어" panose="020B0600000101010101" pitchFamily="50" charset="-127"/>
              </a:endParaRPr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12656478" y="3683040"/>
              <a:ext cx="367910" cy="367910"/>
              <a:chOff x="12656478" y="3683040"/>
              <a:chExt cx="367910" cy="367910"/>
            </a:xfrm>
          </p:grpSpPr>
          <p:pic>
            <p:nvPicPr>
              <p:cNvPr id="9" name="Object 8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2656478" y="3683040"/>
                <a:ext cx="367910" cy="367910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4236743" y="1638544"/>
            <a:ext cx="3718513" cy="656558"/>
            <a:chOff x="6355114" y="2457816"/>
            <a:chExt cx="5577769" cy="984837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959892" y="2457816"/>
              <a:ext cx="4365930" cy="984837"/>
              <a:chOff x="6959892" y="2457816"/>
              <a:chExt cx="4365930" cy="984837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6959892" y="2457816"/>
                <a:ext cx="4365930" cy="984837"/>
              </a:xfrm>
              <a:prstGeom prst="rect">
                <a:avLst/>
              </a:prstGeom>
            </p:spPr>
          </p:pic>
        </p:grpSp>
        <p:sp>
          <p:nvSpPr>
            <p:cNvPr id="16" name="Object 16"/>
            <p:cNvSpPr txBox="1"/>
            <p:nvPr/>
          </p:nvSpPr>
          <p:spPr>
            <a:xfrm>
              <a:off x="6355114" y="2595561"/>
              <a:ext cx="5577769" cy="46166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274C87"/>
                  </a:solidFill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  <a:cs typeface="NanumSquareRoundOTF Bold" pitchFamily="34" charset="0"/>
                </a:rPr>
                <a:t>20</a:t>
              </a:r>
              <a:r>
                <a:rPr lang="ko-KR" altLang="en-US" sz="1400" dirty="0">
                  <a:solidFill>
                    <a:srgbClr val="274C87"/>
                  </a:solidFill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  <a:cs typeface="NanumSquareRoundOTF Bold" pitchFamily="34" charset="0"/>
                </a:rPr>
                <a:t>기</a:t>
              </a:r>
              <a:r>
                <a:rPr lang="en-US" altLang="ko-KR" sz="1400" dirty="0">
                  <a:solidFill>
                    <a:srgbClr val="274C87"/>
                  </a:solidFill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  <a:cs typeface="NanumSquareRoundOTF Bold" pitchFamily="34" charset="0"/>
                </a:rPr>
                <a:t> </a:t>
              </a:r>
              <a:r>
                <a:rPr lang="ko-KR" altLang="en-US" sz="1400" dirty="0">
                  <a:solidFill>
                    <a:srgbClr val="274C87"/>
                  </a:solidFill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  <a:cs typeface="NanumSquareRoundOTF Bold" pitchFamily="34" charset="0"/>
                </a:rPr>
                <a:t>분석 팀별 논문 </a:t>
              </a:r>
              <a:r>
                <a:rPr lang="en-US" altLang="ko-KR" sz="1400" dirty="0" err="1">
                  <a:solidFill>
                    <a:srgbClr val="274C87"/>
                  </a:solidFill>
                  <a:latin typeface="나눔스퀘어라운드OTF Bold" panose="020B0600000101010101" pitchFamily="34" charset="-127"/>
                  <a:ea typeface="나눔스퀘어라운드OTF Bold" panose="020B0600000101010101" pitchFamily="34" charset="-127"/>
                  <a:cs typeface="NanumSquareRoundOTF Bold" pitchFamily="34" charset="0"/>
                </a:rPr>
                <a:t>발표</a:t>
              </a:r>
              <a:endParaRPr lang="en-US" altLang="ko-KR" sz="1200" dirty="0"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endParaRPr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4115506" y="5120756"/>
            <a:ext cx="3959462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Pretendard SemiBold" pitchFamily="34" charset="0"/>
              </a:rPr>
              <a:t>20</a:t>
            </a:r>
            <a:r>
              <a:rPr lang="ko-KR" altLang="en-US" sz="1400" dirty="0">
                <a:solidFill>
                  <a:srgbClr val="FFFFFF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Pretendard SemiBold" pitchFamily="34" charset="0"/>
              </a:rPr>
              <a:t>기 분석 </a:t>
            </a:r>
            <a:r>
              <a:rPr lang="en-US" altLang="ko-KR" sz="1400" dirty="0">
                <a:solidFill>
                  <a:srgbClr val="FFFFFF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Pretendard SemiBold" pitchFamily="34" charset="0"/>
              </a:rPr>
              <a:t>3</a:t>
            </a:r>
            <a:r>
              <a:rPr lang="ko-KR" altLang="en-US" sz="1400" dirty="0">
                <a:solidFill>
                  <a:srgbClr val="FFFFFF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Pretendard SemiBold" pitchFamily="34" charset="0"/>
              </a:rPr>
              <a:t>조 </a:t>
            </a:r>
            <a:r>
              <a:rPr lang="ko-KR" altLang="en-US" sz="1400" dirty="0" err="1">
                <a:solidFill>
                  <a:srgbClr val="FFFFFF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  <a:cs typeface="Pretendard SemiBold" pitchFamily="34" charset="0"/>
              </a:rPr>
              <a:t>스피드웨건</a:t>
            </a:r>
            <a:endParaRPr lang="en-US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pic>
        <p:nvPicPr>
          <p:cNvPr id="2" name="Picture 2" descr="미워할 수 없는 설명충, '스피드웨건' - The PR 더피알">
            <a:extLst>
              <a:ext uri="{FF2B5EF4-FFF2-40B4-BE49-F238E27FC236}">
                <a16:creationId xmlns:a16="http://schemas.microsoft.com/office/drawing/2014/main" id="{9C45FA91-0D8D-80DF-4CE5-15355C34F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74" y="3794296"/>
            <a:ext cx="3024977" cy="201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1006">
            <a:extLst>
              <a:ext uri="{FF2B5EF4-FFF2-40B4-BE49-F238E27FC236}">
                <a16:creationId xmlns:a16="http://schemas.microsoft.com/office/drawing/2014/main" id="{EE5A6BB2-9367-6809-EE70-83B0974551C7}"/>
              </a:ext>
            </a:extLst>
          </p:cNvPr>
          <p:cNvGrpSpPr/>
          <p:nvPr/>
        </p:nvGrpSpPr>
        <p:grpSpPr>
          <a:xfrm>
            <a:off x="11003660" y="6360864"/>
            <a:ext cx="1009629" cy="330853"/>
            <a:chOff x="16505490" y="9541295"/>
            <a:chExt cx="1514443" cy="496280"/>
          </a:xfrm>
        </p:grpSpPr>
        <p:pic>
          <p:nvPicPr>
            <p:cNvPr id="8" name="Object 19">
              <a:extLst>
                <a:ext uri="{FF2B5EF4-FFF2-40B4-BE49-F238E27FC236}">
                  <a16:creationId xmlns:a16="http://schemas.microsoft.com/office/drawing/2014/main" id="{B342B256-CE0C-19E4-DAAE-393BF2EFE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547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4CA71F1-8DCD-D960-1112-1406B9317CD7}"/>
              </a:ext>
            </a:extLst>
          </p:cNvPr>
          <p:cNvSpPr txBox="1"/>
          <p:nvPr/>
        </p:nvSpPr>
        <p:spPr>
          <a:xfrm>
            <a:off x="436105" y="405882"/>
            <a:ext cx="2599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Idea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B19D8D-6C85-DE3B-9CC2-173976F83301}"/>
              </a:ext>
            </a:extLst>
          </p:cNvPr>
          <p:cNvSpPr txBox="1"/>
          <p:nvPr/>
        </p:nvSpPr>
        <p:spPr>
          <a:xfrm>
            <a:off x="750565" y="1710236"/>
            <a:ext cx="9776352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카카오톡 데이터를 활용한 애플리케이션 제작</a:t>
            </a:r>
            <a:endParaRPr lang="ko-KR" altLang="en-US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/>
            <a:endParaRPr lang="en-US" altLang="ko-KR" b="0" i="0" dirty="0">
              <a:solidFill>
                <a:srgbClr val="FFFFF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/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기나긴 온라인 회의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…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그리고 기다리고 있는 회의록 정리 지겹지 않으셨나요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fontAlgn="base"/>
            <a:endParaRPr lang="en-US" altLang="ko-KR" b="0" i="0" dirty="0">
              <a:solidFill>
                <a:srgbClr val="FFFFF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/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걱정하지 마세요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!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저희 </a:t>
            </a:r>
            <a:r>
              <a:rPr lang="ko-KR" altLang="en-US" sz="18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스피드웨건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프로젝트가 회의록 정리 수고를 덜어드립니다</a:t>
            </a:r>
            <a:r>
              <a:rPr lang="en-US" altLang="ko-KR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!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👍👍</a:t>
            </a:r>
            <a:endParaRPr lang="en-US" altLang="ko-KR" sz="18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>
              <a:spcAft>
                <a:spcPts val="1200"/>
              </a:spcAft>
            </a:pPr>
            <a:endParaRPr lang="en-US" altLang="ko-KR" b="0" i="0" dirty="0">
              <a:solidFill>
                <a:srgbClr val="FFFFF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>
              <a:spcAft>
                <a:spcPts val="1200"/>
              </a:spcAft>
            </a:pPr>
            <a:r>
              <a:rPr lang="ko-KR" altLang="en-US" b="0" i="0" dirty="0">
                <a:solidFill>
                  <a:srgbClr val="FFFFF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✔️ 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카카오톡 단체 </a:t>
            </a:r>
            <a:r>
              <a:rPr lang="ko-KR" altLang="en-US" sz="1800" b="0" i="0" u="none" strike="noStrike" dirty="0" err="1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채팅방</a:t>
            </a:r>
            <a:r>
              <a:rPr lang="ko-KR" altLang="en-US" sz="18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대화 데이터를 활용하여 텍스트 요약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3199B49-6A18-1F2A-A13A-D13E74285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683" y="4122810"/>
            <a:ext cx="4275565" cy="225259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지루한 인생을 바꾸기 위해 필요한 것 | 직썰">
            <a:extLst>
              <a:ext uri="{FF2B5EF4-FFF2-40B4-BE49-F238E27FC236}">
                <a16:creationId xmlns:a16="http://schemas.microsoft.com/office/drawing/2014/main" id="{028395E1-3599-6EB3-6670-33F9F00C0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386" y="1712092"/>
            <a:ext cx="2029862" cy="146826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ACC152-72A8-BEF6-9857-97B77488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03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317A4-332E-0D4C-1D09-1B0F1013BA87}"/>
              </a:ext>
            </a:extLst>
          </p:cNvPr>
          <p:cNvSpPr txBox="1"/>
          <p:nvPr/>
        </p:nvSpPr>
        <p:spPr>
          <a:xfrm>
            <a:off x="436104" y="441051"/>
            <a:ext cx="10864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PEGASUS: Pre-training with Extracted Gap-sentences for Abstractive Summarization </a:t>
            </a:r>
          </a:p>
        </p:txBody>
      </p:sp>
      <p:pic>
        <p:nvPicPr>
          <p:cNvPr id="10246" name="Picture 6">
            <a:extLst>
              <a:ext uri="{FF2B5EF4-FFF2-40B4-BE49-F238E27FC236}">
                <a16:creationId xmlns:a16="http://schemas.microsoft.com/office/drawing/2014/main" id="{6B22981A-8F6A-2DCD-5F9A-EB0F0F2A8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216" y="4311854"/>
            <a:ext cx="1849861" cy="201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841FAD-A066-67CF-0CD8-DFE5690A3FC5}"/>
              </a:ext>
            </a:extLst>
          </p:cNvPr>
          <p:cNvSpPr txBox="1"/>
          <p:nvPr/>
        </p:nvSpPr>
        <p:spPr>
          <a:xfrm>
            <a:off x="436104" y="1348968"/>
            <a:ext cx="10754492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altLang="ko-KR" b="0" i="0" u="none" strike="noStrike" dirty="0"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Why we selected this paper?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US" altLang="ko-KR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프로젝트의 메인 아이디어의 방향성인 ‘</a:t>
            </a:r>
            <a:r>
              <a:rPr lang="ko-KR" altLang="en-US" sz="1600" b="1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 요약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’ 부문에서 가장 보편적이고 성능이 좋은 모델 중 하나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현재도 응용된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BART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 혹은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PEGASUS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모델이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SOTA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달성</a:t>
            </a: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600" b="0" i="0" u="none" strike="noStrike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프로젝트와 관련성 있고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저명한 논문을 소개하고자 함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4ECACF-FB70-0728-B44A-8780D7BBB36B}"/>
              </a:ext>
            </a:extLst>
          </p:cNvPr>
          <p:cNvSpPr txBox="1"/>
          <p:nvPr/>
        </p:nvSpPr>
        <p:spPr>
          <a:xfrm>
            <a:off x="855156" y="3435578"/>
            <a:ext cx="77847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spcBef>
                <a:spcPts val="0"/>
              </a:spcBef>
              <a:spcAft>
                <a:spcPts val="0"/>
              </a:spcAft>
              <a:defRPr b="0" i="0" u="none" strike="noStrike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lvl="1" indent="-28575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b="0" i="0" u="none" strike="noStrike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</a:lstStyle>
          <a:p>
            <a:r>
              <a:rPr lang="en-US" altLang="ko-KR" sz="1400" dirty="0"/>
              <a:t>※ PEGASUS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google</a:t>
            </a:r>
            <a:r>
              <a:rPr lang="ko-KR" altLang="en-US" sz="1400" dirty="0"/>
              <a:t>에서 개발한</a:t>
            </a:r>
            <a:r>
              <a:rPr lang="en-US" altLang="ko-KR" sz="1400" dirty="0"/>
              <a:t>, abstractive text summarization task</a:t>
            </a:r>
            <a:r>
              <a:rPr lang="ko-KR" altLang="en-US" sz="1400" dirty="0"/>
              <a:t>를 위한 </a:t>
            </a:r>
            <a:r>
              <a:rPr lang="en-US" altLang="ko-KR" sz="1400" dirty="0"/>
              <a:t>pre-trained </a:t>
            </a:r>
            <a:r>
              <a:rPr lang="ko-KR" altLang="en-US" sz="1400" dirty="0"/>
              <a:t>모델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EE36E0FE-2DF4-0887-DF27-ED75BEF39A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724"/>
          <a:stretch/>
        </p:blipFill>
        <p:spPr bwMode="auto">
          <a:xfrm>
            <a:off x="2659570" y="3952528"/>
            <a:ext cx="5821880" cy="22656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83E24B4-F924-BFB3-4863-C34D1EEE4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488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5" y="2823091"/>
            <a:ext cx="413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2. Introduction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D58879F-6A89-EB65-D02C-4F068BEC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337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6E9E12-364D-1A3E-9CCE-1EAA02D9CBF8}"/>
              </a:ext>
            </a:extLst>
          </p:cNvPr>
          <p:cNvSpPr txBox="1"/>
          <p:nvPr/>
        </p:nvSpPr>
        <p:spPr>
          <a:xfrm>
            <a:off x="436104" y="405882"/>
            <a:ext cx="4107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Text-Summarization Background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3B2E52F-7A5D-AF48-1874-6ADA4DB67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534" y="2558338"/>
            <a:ext cx="4503235" cy="20334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FBEEEC-25A5-961E-8D34-FA3D374AE762}"/>
              </a:ext>
            </a:extLst>
          </p:cNvPr>
          <p:cNvSpPr txBox="1"/>
          <p:nvPr/>
        </p:nvSpPr>
        <p:spPr>
          <a:xfrm>
            <a:off x="436104" y="1629284"/>
            <a:ext cx="3365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ko-KR" altLang="en-US" sz="1800" b="0" i="0" u="none" strike="noStrike" dirty="0" err="1"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추출적</a:t>
            </a:r>
            <a:r>
              <a:rPr lang="ko-KR" altLang="en-US" sz="1800" b="0" i="0" u="none" strike="noStrike" dirty="0"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 요약 </a:t>
            </a:r>
            <a:r>
              <a:rPr lang="en-US" altLang="ko-KR" sz="1800" b="0" i="0" u="none" strike="noStrike" dirty="0"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vs </a:t>
            </a:r>
            <a:r>
              <a:rPr lang="ko-KR" altLang="en-US" sz="1800" b="0" i="0" u="none" strike="noStrike" dirty="0">
                <a:effectLst/>
                <a:highlight>
                  <a:srgbClr val="CFE2F3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추상적 요약</a:t>
            </a:r>
            <a:endParaRPr lang="ko-KR" altLang="en-US" b="0" dirty="0">
              <a:effectLst/>
              <a:highlight>
                <a:srgbClr val="CFE2F3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4F25BD-7D0F-1627-8D44-37E3E10D6161}"/>
              </a:ext>
            </a:extLst>
          </p:cNvPr>
          <p:cNvSpPr txBox="1"/>
          <p:nvPr/>
        </p:nvSpPr>
        <p:spPr>
          <a:xfrm>
            <a:off x="442744" y="2419321"/>
            <a:ext cx="6075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추출적</a:t>
            </a:r>
            <a:r>
              <a:rPr lang="ko-KR" altLang="en-US" sz="1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요약</a:t>
            </a:r>
            <a:r>
              <a:rPr lang="en-US" altLang="ko-KR" sz="1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(Extractive Summarization)</a:t>
            </a:r>
          </a:p>
          <a:p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원본 문서에 있는 문장들 중에서 문서의 주제를 담고 있는 주요한 문장 몇 개를 선택해서 출력해 요약문으로 사용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A4097-DA65-86A2-5BDD-B51D6C326594}"/>
              </a:ext>
            </a:extLst>
          </p:cNvPr>
          <p:cNvSpPr txBox="1"/>
          <p:nvPr/>
        </p:nvSpPr>
        <p:spPr>
          <a:xfrm>
            <a:off x="436104" y="3743302"/>
            <a:ext cx="648051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추상적 요약</a:t>
            </a:r>
            <a:r>
              <a:rPr lang="en-US" altLang="ko-KR" sz="1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(Abstractive Summarization)</a:t>
            </a:r>
          </a:p>
          <a:p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문서 전체의 의미를 이해하고 이에 맞는 문장을 생성하여 요약문으로 사용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28325E-B137-A201-CB6B-7A3039EBC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947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 flipV="1">
            <a:off x="96368" y="572634"/>
            <a:ext cx="507999" cy="9113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EC14C6-9ECA-C5B3-A2BF-3F4C1D88CD2B}"/>
              </a:ext>
            </a:extLst>
          </p:cNvPr>
          <p:cNvSpPr txBox="1"/>
          <p:nvPr/>
        </p:nvSpPr>
        <p:spPr>
          <a:xfrm>
            <a:off x="436104" y="405882"/>
            <a:ext cx="4107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D9D6D4-B9EA-428E-1435-1CF10FF4C56F}"/>
              </a:ext>
            </a:extLst>
          </p:cNvPr>
          <p:cNvSpPr txBox="1"/>
          <p:nvPr/>
        </p:nvSpPr>
        <p:spPr>
          <a:xfrm>
            <a:off x="436104" y="1325687"/>
            <a:ext cx="1082977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추상적 요약은 주어진 문서에서 핵심 단어들을 중심으로 새로운 문장을 생성해야 함 → 데이터셋이 중요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최근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연구에서 큰 규모의 데이터셋과 좋은 퀄리티의 문서 요약의 성공적인 성과를 보이고 있음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But,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데이터셋을 모으는 연구는 많았지만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모델의 시스템적의 발전은 더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딤</a:t>
            </a:r>
            <a:endParaRPr lang="ko-KR" altLang="en-US" sz="1600" b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5C5680-98E7-5B7B-E19C-578AA448C208}"/>
              </a:ext>
            </a:extLst>
          </p:cNvPr>
          <p:cNvSpPr txBox="1"/>
          <p:nvPr/>
        </p:nvSpPr>
        <p:spPr>
          <a:xfrm>
            <a:off x="1077266" y="3678610"/>
            <a:ext cx="92908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Transformer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사용해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large text corpora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self-supervised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방식으로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한 모델이 도입되자마자 많은 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NLP </a:t>
            </a:r>
            <a:r>
              <a:rPr lang="ko-KR" altLang="en-US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과제에서 큰 성과를 거둠</a:t>
            </a:r>
            <a:r>
              <a:rPr lang="en-US" altLang="ko-KR" sz="1600" b="0" i="0" u="none" strike="noStrike" dirty="0"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115FF7-526E-0AB1-95B1-186B3C622270}"/>
              </a:ext>
            </a:extLst>
          </p:cNvPr>
          <p:cNvSpPr txBox="1"/>
          <p:nvPr/>
        </p:nvSpPr>
        <p:spPr>
          <a:xfrm>
            <a:off x="717458" y="4692705"/>
            <a:ext cx="1054841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 논문은 추상적 요약에 대한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down-stream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데이터셋에 대해 연구하여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SOTA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달성</a:t>
            </a:r>
          </a:p>
          <a:p>
            <a:pPr marL="285750" indent="-285750" rtl="0"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때 새로운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masking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방식인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GSG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문서안의 큰 규모 말뭉치를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transformer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encoder-decoder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pre-train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진행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F8238531-6B28-7767-14C4-0E39B06BD46F}"/>
              </a:ext>
            </a:extLst>
          </p:cNvPr>
          <p:cNvSpPr/>
          <p:nvPr/>
        </p:nvSpPr>
        <p:spPr>
          <a:xfrm rot="5400000">
            <a:off x="5530406" y="2886267"/>
            <a:ext cx="641166" cy="603316"/>
          </a:xfrm>
          <a:prstGeom prst="rightArrow">
            <a:avLst/>
          </a:prstGeom>
          <a:solidFill>
            <a:srgbClr val="CFE2F3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C7C2DBA8-FBB3-E670-699E-1DA4155A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599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6585AA6-64F1-42AA-A047-697EA19E32DA}"/>
              </a:ext>
            </a:extLst>
          </p:cNvPr>
          <p:cNvSpPr/>
          <p:nvPr/>
        </p:nvSpPr>
        <p:spPr>
          <a:xfrm>
            <a:off x="152400" y="177801"/>
            <a:ext cx="11887200" cy="6502400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BB1187-0FAB-7147-8A49-1AD31E945226}"/>
              </a:ext>
            </a:extLst>
          </p:cNvPr>
          <p:cNvSpPr/>
          <p:nvPr/>
        </p:nvSpPr>
        <p:spPr>
          <a:xfrm rot="5400000">
            <a:off x="284634" y="6039969"/>
            <a:ext cx="507998" cy="1077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1019">
            <a:extLst>
              <a:ext uri="{FF2B5EF4-FFF2-40B4-BE49-F238E27FC236}">
                <a16:creationId xmlns:a16="http://schemas.microsoft.com/office/drawing/2014/main" id="{BD542149-2530-C2FF-F4D0-5E41FD2CB241}"/>
              </a:ext>
            </a:extLst>
          </p:cNvPr>
          <p:cNvGrpSpPr/>
          <p:nvPr/>
        </p:nvGrpSpPr>
        <p:grpSpPr>
          <a:xfrm>
            <a:off x="112231" y="6375400"/>
            <a:ext cx="912000" cy="288000"/>
            <a:chOff x="16505490" y="9541295"/>
            <a:chExt cx="1514443" cy="496280"/>
          </a:xfrm>
        </p:grpSpPr>
        <p:pic>
          <p:nvPicPr>
            <p:cNvPr id="6" name="Object 76">
              <a:extLst>
                <a:ext uri="{FF2B5EF4-FFF2-40B4-BE49-F238E27FC236}">
                  <a16:creationId xmlns:a16="http://schemas.microsoft.com/office/drawing/2014/main" id="{66D6F298-6435-D7E6-F232-0EBE86673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505490" y="9541295"/>
              <a:ext cx="1514443" cy="49628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84A4FFB-1B16-4982-7BBC-A7AF3133D93C}"/>
              </a:ext>
            </a:extLst>
          </p:cNvPr>
          <p:cNvSpPr txBox="1"/>
          <p:nvPr/>
        </p:nvSpPr>
        <p:spPr>
          <a:xfrm>
            <a:off x="7904374" y="254524"/>
            <a:ext cx="42310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sz="800" dirty="0">
                <a:solidFill>
                  <a:srgbClr val="2E5495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Pegasus: Pre-training with extracted gap-sentences for abstractive summarization</a:t>
            </a:r>
            <a:endParaRPr lang="ko-KR" altLang="en-US" sz="800" dirty="0">
              <a:solidFill>
                <a:srgbClr val="2E5495"/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1F0D1B06-5AD3-36E2-F204-2D8F183468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2500"/>
          <a:stretch/>
        </p:blipFill>
        <p:spPr>
          <a:xfrm rot="5400000" flipV="1">
            <a:off x="5314723" y="-2977920"/>
            <a:ext cx="1562554" cy="1219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52B10A-FE60-46E1-ACE2-A10C015E3A4C}"/>
              </a:ext>
            </a:extLst>
          </p:cNvPr>
          <p:cNvSpPr txBox="1"/>
          <p:nvPr/>
        </p:nvSpPr>
        <p:spPr>
          <a:xfrm>
            <a:off x="4124324" y="2823091"/>
            <a:ext cx="4524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3. Pre-training</a:t>
            </a:r>
            <a:r>
              <a:rPr lang="ko-KR" altLang="en-US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Objectives</a:t>
            </a:r>
            <a:endParaRPr lang="ko-KR" altLang="en-US" sz="2800" dirty="0">
              <a:solidFill>
                <a:schemeClr val="bg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A7DC0CD-4A07-1D21-ACF6-30797344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284E7-9848-4B77-BB8C-6EFA9CDFBA4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954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1882</Words>
  <Application>Microsoft Office PowerPoint</Application>
  <PresentationFormat>와이드스크린</PresentationFormat>
  <Paragraphs>293</Paragraphs>
  <Slides>30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0" baseType="lpstr">
      <vt:lpstr>나눔스퀘어</vt:lpstr>
      <vt:lpstr>Arial</vt:lpstr>
      <vt:lpstr>나눔스퀘어라운드OTF Regular</vt:lpstr>
      <vt:lpstr>나눔스퀘어라운드OTF ExtraBold</vt:lpstr>
      <vt:lpstr>NanumSquareRoundOTF ExtraBold</vt:lpstr>
      <vt:lpstr>NanumSquareRoundOTF Bold</vt:lpstr>
      <vt:lpstr>나눔스퀘어라운드OTF Bold</vt:lpstr>
      <vt:lpstr>맑은 고딕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은효 이</dc:creator>
  <cp:lastModifiedBy>은효 이</cp:lastModifiedBy>
  <cp:revision>32</cp:revision>
  <dcterms:created xsi:type="dcterms:W3CDTF">2023-05-16T10:24:01Z</dcterms:created>
  <dcterms:modified xsi:type="dcterms:W3CDTF">2023-05-17T15:29:38Z</dcterms:modified>
</cp:coreProperties>
</file>

<file path=docProps/thumbnail.jpeg>
</file>